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5"/>
  </p:notesMasterIdLst>
  <p:sldIdLst>
    <p:sldId id="310" r:id="rId2"/>
    <p:sldId id="362" r:id="rId3"/>
    <p:sldId id="312" r:id="rId4"/>
    <p:sldId id="522" r:id="rId5"/>
    <p:sldId id="498" r:id="rId6"/>
    <p:sldId id="314" r:id="rId7"/>
    <p:sldId id="406" r:id="rId8"/>
    <p:sldId id="407" r:id="rId9"/>
    <p:sldId id="408" r:id="rId10"/>
    <p:sldId id="409" r:id="rId11"/>
    <p:sldId id="410" r:id="rId12"/>
    <p:sldId id="411" r:id="rId13"/>
    <p:sldId id="412" r:id="rId14"/>
    <p:sldId id="413" r:id="rId15"/>
    <p:sldId id="414" r:id="rId16"/>
    <p:sldId id="415" r:id="rId17"/>
    <p:sldId id="416" r:id="rId18"/>
    <p:sldId id="370" r:id="rId19"/>
    <p:sldId id="524" r:id="rId20"/>
    <p:sldId id="523" r:id="rId21"/>
    <p:sldId id="432" r:id="rId22"/>
    <p:sldId id="433" r:id="rId23"/>
    <p:sldId id="434" r:id="rId24"/>
    <p:sldId id="435" r:id="rId25"/>
    <p:sldId id="436" r:id="rId26"/>
    <p:sldId id="499" r:id="rId27"/>
    <p:sldId id="500" r:id="rId28"/>
    <p:sldId id="501" r:id="rId29"/>
    <p:sldId id="437" r:id="rId30"/>
    <p:sldId id="438" r:id="rId31"/>
    <p:sldId id="439" r:id="rId32"/>
    <p:sldId id="440" r:id="rId33"/>
    <p:sldId id="441" r:id="rId34"/>
    <p:sldId id="474" r:id="rId35"/>
    <p:sldId id="475" r:id="rId36"/>
    <p:sldId id="476" r:id="rId37"/>
    <p:sldId id="502" r:id="rId38"/>
    <p:sldId id="503" r:id="rId39"/>
    <p:sldId id="504" r:id="rId40"/>
    <p:sldId id="505" r:id="rId41"/>
    <p:sldId id="506" r:id="rId42"/>
    <p:sldId id="507" r:id="rId43"/>
    <p:sldId id="508" r:id="rId44"/>
    <p:sldId id="477" r:id="rId45"/>
    <p:sldId id="525" r:id="rId46"/>
    <p:sldId id="478" r:id="rId47"/>
    <p:sldId id="479" r:id="rId48"/>
    <p:sldId id="480" r:id="rId49"/>
    <p:sldId id="486" r:id="rId50"/>
    <p:sldId id="526" r:id="rId51"/>
    <p:sldId id="487" r:id="rId52"/>
    <p:sldId id="488" r:id="rId53"/>
    <p:sldId id="509" r:id="rId54"/>
    <p:sldId id="510" r:id="rId55"/>
    <p:sldId id="511" r:id="rId56"/>
    <p:sldId id="512" r:id="rId57"/>
    <p:sldId id="513" r:id="rId58"/>
    <p:sldId id="514" r:id="rId59"/>
    <p:sldId id="489" r:id="rId60"/>
    <p:sldId id="527" r:id="rId61"/>
    <p:sldId id="490" r:id="rId62"/>
    <p:sldId id="491" r:id="rId63"/>
    <p:sldId id="492" r:id="rId64"/>
    <p:sldId id="493" r:id="rId65"/>
    <p:sldId id="494" r:id="rId66"/>
    <p:sldId id="394" r:id="rId67"/>
    <p:sldId id="528" r:id="rId68"/>
    <p:sldId id="444" r:id="rId69"/>
    <p:sldId id="445" r:id="rId70"/>
    <p:sldId id="446" r:id="rId71"/>
    <p:sldId id="447" r:id="rId72"/>
    <p:sldId id="448" r:id="rId73"/>
    <p:sldId id="449" r:id="rId74"/>
    <p:sldId id="450" r:id="rId75"/>
    <p:sldId id="451" r:id="rId76"/>
    <p:sldId id="452" r:id="rId77"/>
    <p:sldId id="453" r:id="rId78"/>
    <p:sldId id="463" r:id="rId79"/>
    <p:sldId id="464" r:id="rId80"/>
    <p:sldId id="465" r:id="rId81"/>
    <p:sldId id="466" r:id="rId82"/>
    <p:sldId id="469" r:id="rId83"/>
    <p:sldId id="515" r:id="rId84"/>
    <p:sldId id="516" r:id="rId85"/>
    <p:sldId id="517" r:id="rId86"/>
    <p:sldId id="518" r:id="rId87"/>
    <p:sldId id="519" r:id="rId88"/>
    <p:sldId id="470" r:id="rId89"/>
    <p:sldId id="471" r:id="rId90"/>
    <p:sldId id="520" r:id="rId91"/>
    <p:sldId id="521" r:id="rId92"/>
    <p:sldId id="343" r:id="rId93"/>
    <p:sldId id="530" r:id="rId94"/>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99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autoAdjust="0"/>
  </p:normalViewPr>
  <p:slideViewPr>
    <p:cSldViewPr>
      <p:cViewPr varScale="1">
        <p:scale>
          <a:sx n="105" d="100"/>
          <a:sy n="105" d="100"/>
        </p:scale>
        <p:origin x="-702" y="-96"/>
      </p:cViewPr>
      <p:guideLst>
        <p:guide orient="horz" pos="2160"/>
        <p:guide pos="3841"/>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2023-12-1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baseline="0">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2023-12-1</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2023-12-1</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slide" Target="slide3.xml"/><Relationship Id="rId1" Type="http://schemas.openxmlformats.org/officeDocument/2006/relationships/slideLayout" Target="../slideLayouts/slideLayout1.xml"/><Relationship Id="rId4" Type="http://schemas.openxmlformats.org/officeDocument/2006/relationships/slide" Target="slide6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24ELXGKLBE-10.TIF"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24ELXGKLBE-11.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24ELXGKLBE-12.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4.emf"/><Relationship Id="rId4" Type="http://schemas.openxmlformats.org/officeDocument/2006/relationships/package" Target="../embeddings/Microsoft_Word_Document11111111.docx"/></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5.emf"/><Relationship Id="rId4" Type="http://schemas.openxmlformats.org/officeDocument/2006/relationships/package" Target="../embeddings/Microsoft_Word_Document22222222.docx"/></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3.vml"/><Relationship Id="rId5" Type="http://schemas.openxmlformats.org/officeDocument/2006/relationships/image" Target="../media/image6.emf"/><Relationship Id="rId4" Type="http://schemas.openxmlformats.org/officeDocument/2006/relationships/package" Target="../embeddings/Microsoft_Word_Document33333333.docx"/></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4.vml"/><Relationship Id="rId5" Type="http://schemas.openxmlformats.org/officeDocument/2006/relationships/image" Target="../media/image7.emf"/><Relationship Id="rId4" Type="http://schemas.openxmlformats.org/officeDocument/2006/relationships/package" Target="../embeddings/Microsoft_Word_Document44444444.docx"/></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hyperlink" Target="../../&#35838;&#26102;&#36319;&#36394;&#26816;&#27979;word&#25991;&#20214;/&#19987;&#39064;&#26816;&#27979;(&#20845;)&#12288;&#22269;&#38469;&#31038;&#20250;&#19982;&#22806;&#20132;&#25919;&#31574;.docx" TargetMode="External"/><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hyperlink" Target="../../&#35838;&#26102;&#36319;&#36394;&#26816;&#27979;word&#25991;&#20214;/&#12298;&#25919;&#27835;&#29983;&#27963;&#12299;&#8220;3&#36873;&#25321;&#65291;1&#20027;&#35266;&#8221;" TargetMode="External"/></Relationships>
</file>

<file path=ppt/slides/_rels/slide9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192931" y="2924944"/>
            <a:ext cx="11521280" cy="1130705"/>
          </a:xfrm>
        </p:spPr>
        <p:txBody>
          <a:bodyPr>
            <a:normAutofit/>
          </a:bodyPr>
          <a:lstStyle/>
          <a:p>
            <a:pPr indent="713740" algn="ctr">
              <a:tabLst>
                <a:tab pos="1350645" algn="l"/>
                <a:tab pos="2430780" algn="l"/>
              </a:tabLst>
            </a:pPr>
            <a:r>
              <a:rPr lang="zh-CN" altLang="zh-CN" sz="4000" b="1" kern="100" dirty="0">
                <a:latin typeface="Times New Roman"/>
                <a:ea typeface="方正细黑一简体"/>
                <a:cs typeface="Times New Roman"/>
              </a:rPr>
              <a:t>专题三　国际社会与外交政</a:t>
            </a:r>
            <a:r>
              <a:rPr lang="zh-CN" altLang="zh-CN" sz="4000" b="1" kern="100" dirty="0" smtClean="0">
                <a:latin typeface="Times New Roman"/>
                <a:ea typeface="方正细黑一简体"/>
                <a:cs typeface="Times New Roman"/>
              </a:rPr>
              <a:t>策</a:t>
            </a:r>
            <a:endParaRPr lang="zh-CN" altLang="zh-CN" sz="4000" dirty="0"/>
          </a:p>
        </p:txBody>
      </p:sp>
      <p:sp>
        <p:nvSpPr>
          <p:cNvPr id="5" name="矩形 4"/>
          <p:cNvSpPr/>
          <p:nvPr/>
        </p:nvSpPr>
        <p:spPr>
          <a:xfrm>
            <a:off x="0" y="-27384"/>
            <a:ext cx="12195175" cy="201622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3637" y="4869160"/>
            <a:ext cx="12195175" cy="201622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561083" y="1151757"/>
            <a:ext cx="1368152" cy="4509491"/>
            <a:chOff x="1875341" y="1435514"/>
            <a:chExt cx="1145244" cy="3774776"/>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50023"/>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379730"/>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3" name="Freeform 24"/>
            <p:cNvSpPr/>
            <p:nvPr/>
          </p:nvSpPr>
          <p:spPr bwMode="auto">
            <a:xfrm rot="16200000">
              <a:off x="1876786" y="4066491"/>
              <a:ext cx="1142354"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bg1">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4" name="TextBox 14"/>
            <p:cNvSpPr txBox="1"/>
            <p:nvPr/>
          </p:nvSpPr>
          <p:spPr>
            <a:xfrm>
              <a:off x="2178324" y="4346735"/>
              <a:ext cx="538312" cy="489485"/>
            </a:xfrm>
            <a:prstGeom prst="rect">
              <a:avLst/>
            </a:prstGeom>
            <a:solidFill>
              <a:schemeClr val="bg1">
                <a:lumMod val="65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03</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grpSp>
      <p:cxnSp>
        <p:nvCxnSpPr>
          <p:cNvPr id="21" name="直接连接符 20"/>
          <p:cNvCxnSpPr/>
          <p:nvPr/>
        </p:nvCxnSpPr>
        <p:spPr>
          <a:xfrm>
            <a:off x="4225379" y="2924944"/>
            <a:ext cx="5400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225379" y="4155112"/>
            <a:ext cx="54726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4225379" y="5282069"/>
            <a:ext cx="590465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hlinkClick r:id="rId2" action="ppaction://hlinksldjump"/>
          </p:cNvPr>
          <p:cNvSpPr/>
          <p:nvPr/>
        </p:nvSpPr>
        <p:spPr>
          <a:xfrm>
            <a:off x="4078848" y="2276872"/>
            <a:ext cx="5214889" cy="720197"/>
          </a:xfrm>
          <a:prstGeom prst="rect">
            <a:avLst/>
          </a:prstGeom>
        </p:spPr>
        <p:txBody>
          <a:bodyPr wrap="none">
            <a:spAutoFit/>
          </a:bodyPr>
          <a:lstStyle/>
          <a:p>
            <a:pPr indent="539750" algn="ctr">
              <a:lnSpc>
                <a:spcPct val="170000"/>
              </a:lnSpc>
              <a:spcAft>
                <a:spcPts val="0"/>
              </a:spcAft>
              <a:tabLst>
                <a:tab pos="5850890" algn="l"/>
              </a:tabLst>
            </a:pPr>
            <a:r>
              <a:rPr lang="zh-CN" altLang="zh-CN" sz="2400" b="1" kern="100" dirty="0" smtClean="0">
                <a:solidFill>
                  <a:schemeClr val="accent2">
                    <a:lumMod val="75000"/>
                  </a:schemeClr>
                </a:solidFill>
                <a:latin typeface="Times New Roman"/>
                <a:ea typeface="方正细黑一简体"/>
                <a:cs typeface="Times New Roman"/>
              </a:rPr>
              <a:t>Ⅰ</a:t>
            </a:r>
            <a:r>
              <a:rPr lang="en-US" altLang="zh-CN" sz="2400" b="1" kern="100" dirty="0" smtClean="0">
                <a:solidFill>
                  <a:schemeClr val="accent2">
                    <a:lumMod val="75000"/>
                  </a:schemeClr>
                </a:solidFill>
                <a:latin typeface="Times New Roman"/>
                <a:ea typeface="方正细黑一简体"/>
                <a:cs typeface="Times New Roman"/>
              </a:rPr>
              <a:t>.</a:t>
            </a:r>
            <a:r>
              <a:rPr lang="zh-CN" altLang="zh-CN" sz="2400" b="1" kern="100" dirty="0" smtClean="0">
                <a:solidFill>
                  <a:schemeClr val="accent2">
                    <a:lumMod val="75000"/>
                  </a:schemeClr>
                </a:solidFill>
                <a:latin typeface="Times New Roman"/>
                <a:ea typeface="方正细黑一简体"/>
                <a:cs typeface="Times New Roman"/>
              </a:rPr>
              <a:t> </a:t>
            </a:r>
            <a:r>
              <a:rPr lang="zh-CN" altLang="en-US" sz="2400" b="1" kern="100" dirty="0" smtClean="0">
                <a:solidFill>
                  <a:schemeClr val="accent2">
                    <a:lumMod val="75000"/>
                  </a:schemeClr>
                </a:solidFill>
                <a:latin typeface="Times New Roman"/>
                <a:ea typeface="方正细黑一简体"/>
                <a:cs typeface="Times New Roman"/>
              </a:rPr>
              <a:t>专题知识整合</a:t>
            </a:r>
            <a:r>
              <a:rPr lang="en-US" altLang="zh-CN" sz="24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4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形成科学思维</a:t>
            </a:r>
            <a:endParaRPr lang="zh-CN" altLang="zh-CN" sz="1000" kern="100" dirty="0">
              <a:solidFill>
                <a:schemeClr val="accent2">
                  <a:lumMod val="75000"/>
                </a:schemeClr>
              </a:solidFill>
              <a:latin typeface="宋体"/>
              <a:cs typeface="Courier New"/>
            </a:endParaRPr>
          </a:p>
        </p:txBody>
      </p:sp>
      <p:sp>
        <p:nvSpPr>
          <p:cNvPr id="20" name="标题 1"/>
          <p:cNvSpPr txBox="1">
            <a:spLocks/>
          </p:cNvSpPr>
          <p:nvPr/>
        </p:nvSpPr>
        <p:spPr>
          <a:xfrm>
            <a:off x="9892328" y="260648"/>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0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0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604296" y="806503"/>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000" b="1" dirty="0" smtClean="0">
                <a:solidFill>
                  <a:schemeClr val="accent6">
                    <a:lumMod val="50000"/>
                  </a:schemeClr>
                </a:solidFill>
                <a:latin typeface="方正细黑一_GBK" panose="03000509000000000000" pitchFamily="65" charset="-122"/>
                <a:ea typeface="方正细黑一_GBK" panose="03000509000000000000" pitchFamily="65" charset="-122"/>
              </a:rPr>
              <a:t>目录</a:t>
            </a:r>
            <a:endParaRPr lang="zh-CN" altLang="en-US" sz="5000" b="1" dirty="0">
              <a:solidFill>
                <a:schemeClr val="accent6">
                  <a:lumMod val="50000"/>
                </a:schemeClr>
              </a:solidFill>
              <a:latin typeface="方正细黑一_GBK" panose="03000509000000000000" pitchFamily="65" charset="-122"/>
              <a:ea typeface="方正细黑一_GBK" panose="03000509000000000000" pitchFamily="65" charset="-122"/>
            </a:endParaRPr>
          </a:p>
        </p:txBody>
      </p:sp>
      <p:sp>
        <p:nvSpPr>
          <p:cNvPr id="29" name="矩形 28">
            <a:hlinkClick r:id="rId3" action="ppaction://hlinksldjump"/>
          </p:cNvPr>
          <p:cNvSpPr/>
          <p:nvPr/>
        </p:nvSpPr>
        <p:spPr>
          <a:xfrm>
            <a:off x="4090891" y="3501008"/>
            <a:ext cx="5214889" cy="720197"/>
          </a:xfrm>
          <a:prstGeom prst="rect">
            <a:avLst/>
          </a:prstGeom>
        </p:spPr>
        <p:txBody>
          <a:bodyPr wrap="none">
            <a:spAutoFit/>
          </a:bodyPr>
          <a:lstStyle/>
          <a:p>
            <a:pPr indent="539750" algn="ctr">
              <a:lnSpc>
                <a:spcPct val="170000"/>
              </a:lnSpc>
              <a:spcAft>
                <a:spcPts val="0"/>
              </a:spcAft>
              <a:tabLst>
                <a:tab pos="5850890" algn="l"/>
              </a:tabLst>
            </a:pPr>
            <a:r>
              <a:rPr lang="zh-CN" altLang="zh-CN" sz="2400" b="1" kern="100" dirty="0">
                <a:solidFill>
                  <a:schemeClr val="accent2">
                    <a:lumMod val="75000"/>
                  </a:schemeClr>
                </a:solidFill>
                <a:latin typeface="Times New Roman"/>
                <a:ea typeface="方正细黑一简体"/>
                <a:cs typeface="Times New Roman"/>
              </a:rPr>
              <a:t>Ⅱ</a:t>
            </a:r>
            <a:r>
              <a:rPr lang="en-US" altLang="zh-CN" sz="2400" b="1" kern="100" dirty="0" smtClean="0">
                <a:solidFill>
                  <a:schemeClr val="accent2">
                    <a:lumMod val="75000"/>
                  </a:schemeClr>
                </a:solidFill>
                <a:latin typeface="Times New Roman"/>
                <a:ea typeface="方正细黑一简体"/>
                <a:cs typeface="Times New Roman"/>
              </a:rPr>
              <a:t>.</a:t>
            </a:r>
            <a:r>
              <a:rPr lang="zh-CN" altLang="zh-CN" sz="2400" b="1" kern="100" dirty="0" smtClean="0">
                <a:solidFill>
                  <a:schemeClr val="accent2">
                    <a:lumMod val="75000"/>
                  </a:schemeClr>
                </a:solidFill>
                <a:latin typeface="Times New Roman"/>
                <a:ea typeface="方正细黑一简体"/>
                <a:cs typeface="Times New Roman"/>
              </a:rPr>
              <a:t> </a:t>
            </a:r>
            <a:r>
              <a:rPr lang="zh-CN" altLang="en-US" sz="2400" b="1" kern="100" dirty="0" smtClean="0">
                <a:solidFill>
                  <a:schemeClr val="accent2">
                    <a:lumMod val="75000"/>
                  </a:schemeClr>
                </a:solidFill>
                <a:latin typeface="Times New Roman"/>
                <a:ea typeface="方正细黑一简体"/>
                <a:cs typeface="Times New Roman"/>
              </a:rPr>
              <a:t>精研小题考法</a:t>
            </a:r>
            <a:r>
              <a:rPr lang="en-US" altLang="zh-CN" sz="24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4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练中扫除盲点</a:t>
            </a:r>
            <a:endParaRPr lang="zh-CN" altLang="zh-CN" sz="1000" kern="100" dirty="0">
              <a:solidFill>
                <a:schemeClr val="accent2">
                  <a:lumMod val="75000"/>
                </a:schemeClr>
              </a:solidFill>
              <a:latin typeface="宋体"/>
              <a:cs typeface="Courier New"/>
            </a:endParaRPr>
          </a:p>
        </p:txBody>
      </p:sp>
      <p:sp>
        <p:nvSpPr>
          <p:cNvPr id="30" name="矩形 29">
            <a:hlinkClick r:id="rId4" action="ppaction://hlinksldjump"/>
          </p:cNvPr>
          <p:cNvSpPr/>
          <p:nvPr/>
        </p:nvSpPr>
        <p:spPr>
          <a:xfrm>
            <a:off x="4123060" y="4581128"/>
            <a:ext cx="5214889" cy="720197"/>
          </a:xfrm>
          <a:prstGeom prst="rect">
            <a:avLst/>
          </a:prstGeom>
        </p:spPr>
        <p:txBody>
          <a:bodyPr wrap="none">
            <a:spAutoFit/>
          </a:bodyPr>
          <a:lstStyle/>
          <a:p>
            <a:pPr indent="539750" algn="ctr">
              <a:lnSpc>
                <a:spcPct val="170000"/>
              </a:lnSpc>
              <a:spcAft>
                <a:spcPts val="0"/>
              </a:spcAft>
              <a:tabLst>
                <a:tab pos="5850890" algn="l"/>
              </a:tabLst>
            </a:pPr>
            <a:r>
              <a:rPr lang="zh-CN" altLang="zh-CN" sz="2400" b="1" kern="100" dirty="0">
                <a:solidFill>
                  <a:schemeClr val="accent2">
                    <a:lumMod val="75000"/>
                  </a:schemeClr>
                </a:solidFill>
                <a:latin typeface="Times New Roman"/>
                <a:ea typeface="方正细黑一简体"/>
                <a:cs typeface="Times New Roman"/>
              </a:rPr>
              <a:t>Ⅲ</a:t>
            </a:r>
            <a:r>
              <a:rPr lang="en-US" altLang="zh-CN" sz="2400" b="1" kern="100" dirty="0" smtClean="0">
                <a:solidFill>
                  <a:schemeClr val="accent2">
                    <a:lumMod val="75000"/>
                  </a:schemeClr>
                </a:solidFill>
                <a:latin typeface="Times New Roman"/>
                <a:ea typeface="方正细黑一简体"/>
                <a:cs typeface="Times New Roman"/>
              </a:rPr>
              <a:t>.</a:t>
            </a:r>
            <a:r>
              <a:rPr lang="zh-CN" altLang="zh-CN" sz="2400" b="1" kern="100" dirty="0" smtClean="0">
                <a:solidFill>
                  <a:schemeClr val="accent2">
                    <a:lumMod val="75000"/>
                  </a:schemeClr>
                </a:solidFill>
                <a:latin typeface="Times New Roman"/>
                <a:ea typeface="方正细黑一简体"/>
                <a:cs typeface="Times New Roman"/>
              </a:rPr>
              <a:t> </a:t>
            </a:r>
            <a:r>
              <a:rPr lang="zh-CN" altLang="en-US" sz="2400" b="1" kern="100" dirty="0" smtClean="0">
                <a:solidFill>
                  <a:schemeClr val="accent2">
                    <a:lumMod val="75000"/>
                  </a:schemeClr>
                </a:solidFill>
                <a:latin typeface="Times New Roman"/>
                <a:ea typeface="方正细黑一简体"/>
                <a:cs typeface="Times New Roman"/>
              </a:rPr>
              <a:t>深析大题考法</a:t>
            </a:r>
            <a:r>
              <a:rPr lang="en-US" altLang="zh-CN" sz="24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2400" b="1" kern="100" dirty="0" smtClean="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强化答题规范</a:t>
            </a:r>
            <a:endParaRPr lang="zh-CN" altLang="zh-CN" sz="1000" kern="100" dirty="0">
              <a:solidFill>
                <a:schemeClr val="accent2">
                  <a:lumMod val="75000"/>
                </a:schemeClr>
              </a:solidFill>
              <a:latin typeface="宋体"/>
              <a:cs typeface="Courier New"/>
            </a:endParaRPr>
          </a:p>
        </p:txBody>
      </p:sp>
    </p:spTree>
    <p:extLst>
      <p:ext uri="{BB962C8B-B14F-4D97-AF65-F5344CB8AC3E}">
        <p14:creationId xmlns:p14="http://schemas.microsoft.com/office/powerpoint/2010/main" val="333446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9" grpId="0"/>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2433401"/>
            <a:ext cx="2425179" cy="191588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2700000">
            <a:off x="1758122" y="2707249"/>
            <a:ext cx="1368193" cy="1368193"/>
          </a:xfrm>
          <a:prstGeom prst="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 name="矩形 9"/>
          <p:cNvSpPr/>
          <p:nvPr/>
        </p:nvSpPr>
        <p:spPr>
          <a:xfrm rot="2700000">
            <a:off x="2962170" y="4046924"/>
            <a:ext cx="370728" cy="370728"/>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 name="矩形 10"/>
          <p:cNvSpPr/>
          <p:nvPr/>
        </p:nvSpPr>
        <p:spPr>
          <a:xfrm rot="2700000">
            <a:off x="3633704" y="4003713"/>
            <a:ext cx="181545" cy="181545"/>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 name="文本框 9"/>
          <p:cNvSpPr txBox="1"/>
          <p:nvPr/>
        </p:nvSpPr>
        <p:spPr>
          <a:xfrm>
            <a:off x="1446706" y="2924944"/>
            <a:ext cx="1963492" cy="923330"/>
          </a:xfrm>
          <a:prstGeom prst="rect">
            <a:avLst/>
          </a:prstGeom>
          <a:noFill/>
        </p:spPr>
        <p:txBody>
          <a:bodyPr wrap="square" rtlCol="0">
            <a:spAutoFit/>
          </a:bodyPr>
          <a:lstStyle/>
          <a:p>
            <a:pPr algn="ctr"/>
            <a:r>
              <a:rPr lang="en-US" altLang="zh-CN" sz="5400" dirty="0" smtClean="0">
                <a:solidFill>
                  <a:schemeClr val="bg1"/>
                </a:solidFill>
                <a:latin typeface="微软雅黑" panose="020B0503020204020204" pitchFamily="34" charset="-122"/>
                <a:ea typeface="微软雅黑" panose="020B0503020204020204" pitchFamily="34" charset="-122"/>
              </a:rPr>
              <a:t>01</a:t>
            </a:r>
            <a:endParaRPr lang="zh-CN" altLang="en-US" sz="5400"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3649315" y="2636912"/>
            <a:ext cx="7848872" cy="646331"/>
          </a:xfrm>
          <a:prstGeom prst="rect">
            <a:avLst/>
          </a:prstGeom>
          <a:noFill/>
        </p:spPr>
        <p:txBody>
          <a:bodyPr wrap="square" rtlCol="0">
            <a:spAutoFit/>
          </a:bodyPr>
          <a:lstStyle/>
          <a:p>
            <a:pPr algn="ctr"/>
            <a:r>
              <a:rPr lang="en-US" altLang="zh-CN" sz="3600" b="1" dirty="0">
                <a:solidFill>
                  <a:schemeClr val="accent1">
                    <a:lumMod val="50000"/>
                  </a:schemeClr>
                </a:solidFill>
                <a:latin typeface="微软雅黑" panose="020B0503020204020204" pitchFamily="34" charset="-122"/>
                <a:ea typeface="微软雅黑" panose="020B0503020204020204" pitchFamily="34" charset="-122"/>
              </a:rPr>
              <a:t>Ⅰ. </a:t>
            </a: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专题知识整合</a:t>
            </a:r>
            <a:r>
              <a:rPr lang="en-US" altLang="zh-CN" sz="3600" b="1" dirty="0">
                <a:solidFill>
                  <a:schemeClr val="accent1">
                    <a:lumMod val="50000"/>
                  </a:schemeClr>
                </a:solidFill>
                <a:latin typeface="C-KT" panose="03000509000000000000" pitchFamily="65" charset="-122"/>
                <a:ea typeface="C-KT" panose="03000509000000000000" pitchFamily="65" charset="-122"/>
              </a:rPr>
              <a:t>·</a:t>
            </a: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形成科学思维</a:t>
            </a:r>
          </a:p>
        </p:txBody>
      </p:sp>
      <p:cxnSp>
        <p:nvCxnSpPr>
          <p:cNvPr id="14" name="直接连接符 13"/>
          <p:cNvCxnSpPr/>
          <p:nvPr/>
        </p:nvCxnSpPr>
        <p:spPr>
          <a:xfrm>
            <a:off x="3387030" y="3391343"/>
            <a:ext cx="8039149" cy="0"/>
          </a:xfrm>
          <a:prstGeom prst="line">
            <a:avLst/>
          </a:prstGeom>
          <a:noFill/>
          <a:ln w="6350" cap="flat" cmpd="sng" algn="ctr">
            <a:solidFill>
              <a:srgbClr val="006600"/>
            </a:solidFill>
            <a:prstDash val="solid"/>
            <a:miter lim="800000"/>
          </a:ln>
          <a:effectLst/>
        </p:spPr>
      </p:cxn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400" decel="100000"/>
                                        <p:tgtEl>
                                          <p:spTgt spid="8"/>
                                        </p:tgtEl>
                                      </p:cBhvr>
                                    </p:animEffect>
                                    <p:anim calcmode="lin" valueType="num">
                                      <p:cBhvr>
                                        <p:cTn id="8" dur="400" decel="100000" fill="hold"/>
                                        <p:tgtEl>
                                          <p:spTgt spid="8"/>
                                        </p:tgtEl>
                                        <p:attrNameLst>
                                          <p:attrName>style.rotation</p:attrName>
                                        </p:attrNameLst>
                                      </p:cBhvr>
                                      <p:tavLst>
                                        <p:tav tm="0">
                                          <p:val>
                                            <p:fltVal val="-90"/>
                                          </p:val>
                                        </p:tav>
                                        <p:tav tm="100000">
                                          <p:val>
                                            <p:fltVal val="0"/>
                                          </p:val>
                                        </p:tav>
                                      </p:tavLst>
                                    </p:anim>
                                    <p:anim calcmode="lin" valueType="num">
                                      <p:cBhvr>
                                        <p:cTn id="9" dur="400" decel="100000" fill="hold"/>
                                        <p:tgtEl>
                                          <p:spTgt spid="8"/>
                                        </p:tgtEl>
                                        <p:attrNameLst>
                                          <p:attrName>ppt_x</p:attrName>
                                        </p:attrNameLst>
                                      </p:cBhvr>
                                      <p:tavLst>
                                        <p:tav tm="0">
                                          <p:val>
                                            <p:strVal val="#ppt_x+0.4"/>
                                          </p:val>
                                        </p:tav>
                                        <p:tav tm="100000">
                                          <p:val>
                                            <p:strVal val="#ppt_x-0.05"/>
                                          </p:val>
                                        </p:tav>
                                      </p:tavLst>
                                    </p:anim>
                                    <p:anim calcmode="lin" valueType="num">
                                      <p:cBhvr>
                                        <p:cTn id="10" dur="400" decel="100000" fill="hold"/>
                                        <p:tgtEl>
                                          <p:spTgt spid="8"/>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8"/>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8"/>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400" decel="100000"/>
                                        <p:tgtEl>
                                          <p:spTgt spid="9"/>
                                        </p:tgtEl>
                                      </p:cBhvr>
                                    </p:animEffect>
                                    <p:anim calcmode="lin" valueType="num">
                                      <p:cBhvr>
                                        <p:cTn id="16" dur="400" decel="100000" fill="hold"/>
                                        <p:tgtEl>
                                          <p:spTgt spid="9"/>
                                        </p:tgtEl>
                                        <p:attrNameLst>
                                          <p:attrName>style.rotation</p:attrName>
                                        </p:attrNameLst>
                                      </p:cBhvr>
                                      <p:tavLst>
                                        <p:tav tm="0">
                                          <p:val>
                                            <p:fltVal val="-90"/>
                                          </p:val>
                                        </p:tav>
                                        <p:tav tm="100000">
                                          <p:val>
                                            <p:fltVal val="0"/>
                                          </p:val>
                                        </p:tav>
                                      </p:tavLst>
                                    </p:anim>
                                    <p:anim calcmode="lin" valueType="num">
                                      <p:cBhvr>
                                        <p:cTn id="17" dur="400" decel="100000" fill="hold"/>
                                        <p:tgtEl>
                                          <p:spTgt spid="9"/>
                                        </p:tgtEl>
                                        <p:attrNameLst>
                                          <p:attrName>ppt_x</p:attrName>
                                        </p:attrNameLst>
                                      </p:cBhvr>
                                      <p:tavLst>
                                        <p:tav tm="0">
                                          <p:val>
                                            <p:strVal val="#ppt_x+0.4"/>
                                          </p:val>
                                        </p:tav>
                                        <p:tav tm="100000">
                                          <p:val>
                                            <p:strVal val="#ppt_x-0.05"/>
                                          </p:val>
                                        </p:tav>
                                      </p:tavLst>
                                    </p:anim>
                                    <p:anim calcmode="lin" valueType="num">
                                      <p:cBhvr>
                                        <p:cTn id="18" dur="400" decel="100000" fill="hold"/>
                                        <p:tgtEl>
                                          <p:spTgt spid="9"/>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9"/>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9"/>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400" decel="100000"/>
                                        <p:tgtEl>
                                          <p:spTgt spid="10"/>
                                        </p:tgtEl>
                                      </p:cBhvr>
                                    </p:animEffect>
                                    <p:anim calcmode="lin" valueType="num">
                                      <p:cBhvr>
                                        <p:cTn id="24" dur="400" decel="100000" fill="hold"/>
                                        <p:tgtEl>
                                          <p:spTgt spid="10"/>
                                        </p:tgtEl>
                                        <p:attrNameLst>
                                          <p:attrName>style.rotation</p:attrName>
                                        </p:attrNameLst>
                                      </p:cBhvr>
                                      <p:tavLst>
                                        <p:tav tm="0">
                                          <p:val>
                                            <p:fltVal val="-90"/>
                                          </p:val>
                                        </p:tav>
                                        <p:tav tm="100000">
                                          <p:val>
                                            <p:fltVal val="0"/>
                                          </p:val>
                                        </p:tav>
                                      </p:tavLst>
                                    </p:anim>
                                    <p:anim calcmode="lin" valueType="num">
                                      <p:cBhvr>
                                        <p:cTn id="25" dur="400" decel="100000" fill="hold"/>
                                        <p:tgtEl>
                                          <p:spTgt spid="10"/>
                                        </p:tgtEl>
                                        <p:attrNameLst>
                                          <p:attrName>ppt_x</p:attrName>
                                        </p:attrNameLst>
                                      </p:cBhvr>
                                      <p:tavLst>
                                        <p:tav tm="0">
                                          <p:val>
                                            <p:strVal val="#ppt_x+0.4"/>
                                          </p:val>
                                        </p:tav>
                                        <p:tav tm="100000">
                                          <p:val>
                                            <p:strVal val="#ppt_x-0.05"/>
                                          </p:val>
                                        </p:tav>
                                      </p:tavLst>
                                    </p:anim>
                                    <p:anim calcmode="lin" valueType="num">
                                      <p:cBhvr>
                                        <p:cTn id="26" dur="400" decel="100000" fill="hold"/>
                                        <p:tgtEl>
                                          <p:spTgt spid="10"/>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10"/>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10"/>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400" decel="100000"/>
                                        <p:tgtEl>
                                          <p:spTgt spid="11"/>
                                        </p:tgtEl>
                                      </p:cBhvr>
                                    </p:animEffect>
                                    <p:anim calcmode="lin" valueType="num">
                                      <p:cBhvr>
                                        <p:cTn id="32" dur="400" decel="100000" fill="hold"/>
                                        <p:tgtEl>
                                          <p:spTgt spid="11"/>
                                        </p:tgtEl>
                                        <p:attrNameLst>
                                          <p:attrName>style.rotation</p:attrName>
                                        </p:attrNameLst>
                                      </p:cBhvr>
                                      <p:tavLst>
                                        <p:tav tm="0">
                                          <p:val>
                                            <p:fltVal val="-90"/>
                                          </p:val>
                                        </p:tav>
                                        <p:tav tm="100000">
                                          <p:val>
                                            <p:fltVal val="0"/>
                                          </p:val>
                                        </p:tav>
                                      </p:tavLst>
                                    </p:anim>
                                    <p:anim calcmode="lin" valueType="num">
                                      <p:cBhvr>
                                        <p:cTn id="33" dur="400" decel="100000" fill="hold"/>
                                        <p:tgtEl>
                                          <p:spTgt spid="11"/>
                                        </p:tgtEl>
                                        <p:attrNameLst>
                                          <p:attrName>ppt_x</p:attrName>
                                        </p:attrNameLst>
                                      </p:cBhvr>
                                      <p:tavLst>
                                        <p:tav tm="0">
                                          <p:val>
                                            <p:strVal val="#ppt_x+0.4"/>
                                          </p:val>
                                        </p:tav>
                                        <p:tav tm="100000">
                                          <p:val>
                                            <p:strVal val="#ppt_x-0.05"/>
                                          </p:val>
                                        </p:tav>
                                      </p:tavLst>
                                    </p:anim>
                                    <p:anim calcmode="lin" valueType="num">
                                      <p:cBhvr>
                                        <p:cTn id="34" dur="400" decel="100000" fill="hold"/>
                                        <p:tgtEl>
                                          <p:spTgt spid="11"/>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11"/>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11"/>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400" decel="100000"/>
                                        <p:tgtEl>
                                          <p:spTgt spid="12"/>
                                        </p:tgtEl>
                                      </p:cBhvr>
                                    </p:animEffect>
                                    <p:anim calcmode="lin" valueType="num">
                                      <p:cBhvr>
                                        <p:cTn id="40" dur="400" decel="100000" fill="hold"/>
                                        <p:tgtEl>
                                          <p:spTgt spid="12"/>
                                        </p:tgtEl>
                                        <p:attrNameLst>
                                          <p:attrName>style.rotation</p:attrName>
                                        </p:attrNameLst>
                                      </p:cBhvr>
                                      <p:tavLst>
                                        <p:tav tm="0">
                                          <p:val>
                                            <p:fltVal val="-90"/>
                                          </p:val>
                                        </p:tav>
                                        <p:tav tm="100000">
                                          <p:val>
                                            <p:fltVal val="0"/>
                                          </p:val>
                                        </p:tav>
                                      </p:tavLst>
                                    </p:anim>
                                    <p:anim calcmode="lin" valueType="num">
                                      <p:cBhvr>
                                        <p:cTn id="41" dur="400" decel="100000" fill="hold"/>
                                        <p:tgtEl>
                                          <p:spTgt spid="12"/>
                                        </p:tgtEl>
                                        <p:attrNameLst>
                                          <p:attrName>ppt_x</p:attrName>
                                        </p:attrNameLst>
                                      </p:cBhvr>
                                      <p:tavLst>
                                        <p:tav tm="0">
                                          <p:val>
                                            <p:strVal val="#ppt_x+0.4"/>
                                          </p:val>
                                        </p:tav>
                                        <p:tav tm="100000">
                                          <p:val>
                                            <p:strVal val="#ppt_x-0.05"/>
                                          </p:val>
                                        </p:tav>
                                      </p:tavLst>
                                    </p:anim>
                                    <p:anim calcmode="lin" valueType="num">
                                      <p:cBhvr>
                                        <p:cTn id="42" dur="400" decel="100000" fill="hold"/>
                                        <p:tgtEl>
                                          <p:spTgt spid="12"/>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12"/>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12"/>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400" decel="100000"/>
                                        <p:tgtEl>
                                          <p:spTgt spid="13"/>
                                        </p:tgtEl>
                                      </p:cBhvr>
                                    </p:animEffect>
                                    <p:anim calcmode="lin" valueType="num">
                                      <p:cBhvr>
                                        <p:cTn id="48" dur="400" decel="100000" fill="hold"/>
                                        <p:tgtEl>
                                          <p:spTgt spid="13"/>
                                        </p:tgtEl>
                                        <p:attrNameLst>
                                          <p:attrName>style.rotation</p:attrName>
                                        </p:attrNameLst>
                                      </p:cBhvr>
                                      <p:tavLst>
                                        <p:tav tm="0">
                                          <p:val>
                                            <p:fltVal val="-90"/>
                                          </p:val>
                                        </p:tav>
                                        <p:tav tm="100000">
                                          <p:val>
                                            <p:fltVal val="0"/>
                                          </p:val>
                                        </p:tav>
                                      </p:tavLst>
                                    </p:anim>
                                    <p:anim calcmode="lin" valueType="num">
                                      <p:cBhvr>
                                        <p:cTn id="49" dur="400" decel="100000" fill="hold"/>
                                        <p:tgtEl>
                                          <p:spTgt spid="13"/>
                                        </p:tgtEl>
                                        <p:attrNameLst>
                                          <p:attrName>ppt_x</p:attrName>
                                        </p:attrNameLst>
                                      </p:cBhvr>
                                      <p:tavLst>
                                        <p:tav tm="0">
                                          <p:val>
                                            <p:strVal val="#ppt_x+0.4"/>
                                          </p:val>
                                        </p:tav>
                                        <p:tav tm="100000">
                                          <p:val>
                                            <p:strVal val="#ppt_x-0.05"/>
                                          </p:val>
                                        </p:tav>
                                      </p:tavLst>
                                    </p:anim>
                                    <p:anim calcmode="lin" valueType="num">
                                      <p:cBhvr>
                                        <p:cTn id="50" dur="400" decel="100000" fill="hold"/>
                                        <p:tgtEl>
                                          <p:spTgt spid="13"/>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13"/>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13"/>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400" decel="100000"/>
                                        <p:tgtEl>
                                          <p:spTgt spid="14"/>
                                        </p:tgtEl>
                                      </p:cBhvr>
                                    </p:animEffect>
                                    <p:anim calcmode="lin" valueType="num">
                                      <p:cBhvr>
                                        <p:cTn id="56" dur="400" decel="100000" fill="hold"/>
                                        <p:tgtEl>
                                          <p:spTgt spid="14"/>
                                        </p:tgtEl>
                                        <p:attrNameLst>
                                          <p:attrName>style.rotation</p:attrName>
                                        </p:attrNameLst>
                                      </p:cBhvr>
                                      <p:tavLst>
                                        <p:tav tm="0">
                                          <p:val>
                                            <p:fltVal val="-90"/>
                                          </p:val>
                                        </p:tav>
                                        <p:tav tm="100000">
                                          <p:val>
                                            <p:fltVal val="0"/>
                                          </p:val>
                                        </p:tav>
                                      </p:tavLst>
                                    </p:anim>
                                    <p:anim calcmode="lin" valueType="num">
                                      <p:cBhvr>
                                        <p:cTn id="57" dur="400" decel="100000" fill="hold"/>
                                        <p:tgtEl>
                                          <p:spTgt spid="14"/>
                                        </p:tgtEl>
                                        <p:attrNameLst>
                                          <p:attrName>ppt_x</p:attrName>
                                        </p:attrNameLst>
                                      </p:cBhvr>
                                      <p:tavLst>
                                        <p:tav tm="0">
                                          <p:val>
                                            <p:strVal val="#ppt_x+0.4"/>
                                          </p:val>
                                        </p:tav>
                                        <p:tav tm="100000">
                                          <p:val>
                                            <p:strVal val="#ppt_x-0.05"/>
                                          </p:val>
                                        </p:tav>
                                      </p:tavLst>
                                    </p:anim>
                                    <p:anim calcmode="lin" valueType="num">
                                      <p:cBhvr>
                                        <p:cTn id="58" dur="400" decel="100000" fill="hold"/>
                                        <p:tgtEl>
                                          <p:spTgt spid="14"/>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14"/>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1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剪去对角的矩形 4"/>
          <p:cNvSpPr/>
          <p:nvPr/>
        </p:nvSpPr>
        <p:spPr>
          <a:xfrm>
            <a:off x="4369395" y="44624"/>
            <a:ext cx="3456384" cy="587878"/>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713740" algn="ctr">
              <a:spcAft>
                <a:spcPts val="0"/>
              </a:spcAft>
              <a:tabLst>
                <a:tab pos="5850890" algn="l"/>
              </a:tabLst>
            </a:pPr>
            <a:endParaRPr lang="zh-CN" altLang="zh-CN" sz="2800" kern="100" dirty="0">
              <a:solidFill>
                <a:schemeClr val="tx1"/>
              </a:solidFill>
              <a:effectLst/>
              <a:latin typeface="宋体"/>
              <a:cs typeface="Courier New"/>
            </a:endParaRPr>
          </a:p>
        </p:txBody>
      </p:sp>
      <p:sp>
        <p:nvSpPr>
          <p:cNvPr id="6" name="内容占位符 3"/>
          <p:cNvSpPr>
            <a:spLocks noGrp="1"/>
          </p:cNvSpPr>
          <p:nvPr>
            <p:ph idx="1"/>
          </p:nvPr>
        </p:nvSpPr>
        <p:spPr>
          <a:xfrm>
            <a:off x="-269559" y="578148"/>
            <a:ext cx="10975658" cy="4525963"/>
          </a:xfrm>
        </p:spPr>
        <p:txBody>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线索</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当前国际社会概</a:t>
            </a:r>
            <a:r>
              <a:rPr lang="zh-CN" altLang="zh-CN" b="1" kern="100" dirty="0" smtClean="0">
                <a:solidFill>
                  <a:srgbClr val="7030A0"/>
                </a:solidFill>
                <a:latin typeface="Times New Roman"/>
                <a:ea typeface="方正细黑一简体"/>
                <a:cs typeface="Times New Roman"/>
              </a:rPr>
              <a:t>览</a:t>
            </a:r>
            <a:endParaRPr lang="zh-CN" altLang="en-US" dirty="0"/>
          </a:p>
        </p:txBody>
      </p:sp>
      <p:sp>
        <p:nvSpPr>
          <p:cNvPr id="7" name="矩形 6"/>
          <p:cNvSpPr/>
          <p:nvPr/>
        </p:nvSpPr>
        <p:spPr>
          <a:xfrm>
            <a:off x="4660043" y="63874"/>
            <a:ext cx="2887329" cy="584775"/>
          </a:xfrm>
          <a:prstGeom prst="rect">
            <a:avLst/>
          </a:prstGeom>
        </p:spPr>
        <p:txBody>
          <a:bodyPr wrap="none">
            <a:spAutoFit/>
          </a:bodyPr>
          <a:lstStyle/>
          <a:p>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建构知识体系</a:t>
            </a:r>
            <a:r>
              <a:rPr lang="en-US" altLang="zh-CN" sz="3200" b="1" kern="100" dirty="0" smtClean="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b="1" dirty="0">
              <a:solidFill>
                <a:srgbClr val="00B050"/>
              </a:solidFill>
              <a:latin typeface="方正细黑一简体" panose="03000509000000000000" pitchFamily="65" charset="-122"/>
              <a:ea typeface="方正细黑一简体" panose="03000509000000000000" pitchFamily="65" charset="-122"/>
            </a:endParaRPr>
          </a:p>
        </p:txBody>
      </p:sp>
      <p:pic>
        <p:nvPicPr>
          <p:cNvPr id="8" name="Picture 2" descr="24ELXGKLBE-10.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407895" y="1471018"/>
            <a:ext cx="5489713" cy="527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70635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720"/>
            <a:ext cx="10975658" cy="4525963"/>
          </a:xfrm>
        </p:spPr>
        <p:txBody>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线索</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正确理解中国的外交活</a:t>
            </a:r>
            <a:r>
              <a:rPr lang="zh-CN" altLang="zh-CN" b="1" kern="100" dirty="0" smtClean="0">
                <a:solidFill>
                  <a:srgbClr val="7030A0"/>
                </a:solidFill>
                <a:latin typeface="Times New Roman"/>
                <a:ea typeface="方正细黑一简体"/>
                <a:cs typeface="Times New Roman"/>
              </a:rPr>
              <a:t>动</a:t>
            </a:r>
            <a:endParaRPr lang="zh-CN" altLang="en-US" dirty="0"/>
          </a:p>
        </p:txBody>
      </p:sp>
      <p:pic>
        <p:nvPicPr>
          <p:cNvPr id="2050" name="Picture 2" descr="24ELXGKLBE-1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785219" y="1762273"/>
            <a:ext cx="6642552" cy="4328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28041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我国的外交政策主张或者做法的依</a:t>
            </a:r>
            <a:r>
              <a:rPr lang="zh-CN" altLang="zh-CN" b="1" kern="100" dirty="0" smtClean="0">
                <a:solidFill>
                  <a:srgbClr val="7030A0"/>
                </a:solidFill>
                <a:latin typeface="Times New Roman"/>
                <a:ea typeface="方正细黑一简体"/>
                <a:cs typeface="Times New Roman"/>
              </a:rPr>
              <a:t>据</a:t>
            </a:r>
            <a:endParaRPr lang="zh-CN" altLang="en-US" dirty="0"/>
          </a:p>
        </p:txBody>
      </p:sp>
      <p:sp>
        <p:nvSpPr>
          <p:cNvPr id="6" name="剪去对角的矩形 5"/>
          <p:cNvSpPr/>
          <p:nvPr/>
        </p:nvSpPr>
        <p:spPr>
          <a:xfrm>
            <a:off x="4081363" y="404664"/>
            <a:ext cx="3456384" cy="587878"/>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713740" algn="ctr">
              <a:spcAft>
                <a:spcPts val="0"/>
              </a:spcAft>
              <a:tabLst>
                <a:tab pos="5850890" algn="l"/>
              </a:tabLst>
            </a:pPr>
            <a:endParaRPr lang="zh-CN" altLang="zh-CN" sz="2800" kern="100" dirty="0">
              <a:solidFill>
                <a:schemeClr val="tx1"/>
              </a:solidFill>
              <a:effectLst/>
              <a:latin typeface="宋体"/>
              <a:cs typeface="Courier New"/>
            </a:endParaRPr>
          </a:p>
        </p:txBody>
      </p:sp>
      <p:sp>
        <p:nvSpPr>
          <p:cNvPr id="7" name="矩形 6"/>
          <p:cNvSpPr/>
          <p:nvPr/>
        </p:nvSpPr>
        <p:spPr>
          <a:xfrm>
            <a:off x="4102707" y="249325"/>
            <a:ext cx="3156633"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拓展深化认知</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pic>
        <p:nvPicPr>
          <p:cNvPr id="3074" name="Picture 2" descr="24ELXGKLBE-12.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885842" y="2012065"/>
            <a:ext cx="5958253" cy="2713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我国在对外关系中为什么做某事和如何做好某事</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原因</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国际：</a:t>
            </a:r>
            <a:r>
              <a:rPr lang="zh-CN" altLang="zh-CN" b="1" kern="100" dirty="0">
                <a:latin typeface="Times New Roman"/>
                <a:ea typeface="方正细黑一简体"/>
                <a:cs typeface="Times New Roman"/>
              </a:rPr>
              <a:t>和平与发展是当今时代的主题；世界多极化深入发展；主权国家的权利义务。</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国内：</a:t>
            </a:r>
            <a:r>
              <a:rPr lang="zh-CN" altLang="zh-CN" b="1" kern="100" dirty="0">
                <a:latin typeface="Times New Roman"/>
                <a:ea typeface="方正细黑一简体"/>
                <a:cs typeface="Times New Roman"/>
              </a:rPr>
              <a:t>我国的国家性质和国家利益；我国奉行独立自主的和平外交政策，积极推动构建人类命运共同体</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意义</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对我国：</a:t>
            </a:r>
            <a:r>
              <a:rPr lang="zh-CN" altLang="zh-CN" b="1" kern="100" dirty="0">
                <a:latin typeface="Times New Roman"/>
                <a:ea typeface="方正细黑一简体"/>
                <a:cs typeface="Times New Roman"/>
              </a:rPr>
              <a:t>提升国际地位、维护国家形象，增强综合国力，为社会主义现代化建设创造良好的国际环境等。</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对世界：</a:t>
            </a:r>
            <a:r>
              <a:rPr lang="zh-CN" altLang="zh-CN" b="1" kern="100" dirty="0">
                <a:latin typeface="Times New Roman"/>
                <a:ea typeface="方正细黑一简体"/>
                <a:cs typeface="Times New Roman"/>
              </a:rPr>
              <a:t>促进世界和平与发展；推动国际新秩序的建立；推进世界多极化、经济全球化和国际关系民主化；推动建设持久和平、共同繁荣的和谐世界</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对策</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国际社会成员：</a:t>
            </a:r>
            <a:r>
              <a:rPr lang="zh-CN" altLang="zh-CN" b="1" kern="100" dirty="0">
                <a:latin typeface="Times New Roman"/>
                <a:ea typeface="方正细黑一简体"/>
                <a:cs typeface="Times New Roman"/>
              </a:rPr>
              <a:t>积极履行不侵犯别国、不干涉他国内政、以和平方式解决国际争端等义务，自觉遵循《联合国宪章》的宗旨和原则。</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国际竞争：</a:t>
            </a:r>
            <a:r>
              <a:rPr lang="zh-CN" altLang="zh-CN" b="1" kern="100" dirty="0">
                <a:latin typeface="Times New Roman"/>
                <a:ea typeface="方正细黑一简体"/>
                <a:cs typeface="Times New Roman"/>
              </a:rPr>
              <a:t>抓住和利用好重要战略机遇期，全面把握机遇，沉着应对挑战，增强综合国力，提高我国的国际影响力和竞争力。</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(3)</a:t>
            </a:r>
            <a:r>
              <a:rPr lang="zh-CN" altLang="zh-CN" b="1" kern="100" dirty="0">
                <a:solidFill>
                  <a:srgbClr val="7030A0"/>
                </a:solidFill>
                <a:latin typeface="Times New Roman"/>
                <a:ea typeface="方正细黑一简体"/>
                <a:cs typeface="Times New Roman"/>
              </a:rPr>
              <a:t>国际形势：</a:t>
            </a:r>
            <a:r>
              <a:rPr lang="zh-CN" altLang="zh-CN" b="1" kern="100" dirty="0">
                <a:latin typeface="Times New Roman"/>
                <a:ea typeface="方正细黑一简体"/>
                <a:cs typeface="Times New Roman"/>
              </a:rPr>
              <a:t>反对霸权主义和强权政治，推动国际新秩序的建立，推动世界向多极化方向发展，推动人类命运共同体建设</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(4)</a:t>
            </a:r>
            <a:r>
              <a:rPr lang="zh-CN" altLang="zh-CN" b="1" kern="100" dirty="0">
                <a:solidFill>
                  <a:srgbClr val="7030A0"/>
                </a:solidFill>
                <a:latin typeface="Times New Roman"/>
                <a:ea typeface="方正细黑一简体"/>
                <a:cs typeface="Times New Roman"/>
              </a:rPr>
              <a:t>国家关系：</a:t>
            </a:r>
            <a:r>
              <a:rPr lang="zh-CN" altLang="zh-CN" b="1" kern="100" dirty="0">
                <a:latin typeface="Times New Roman"/>
                <a:ea typeface="方正细黑一简体"/>
                <a:cs typeface="Times New Roman"/>
              </a:rPr>
              <a:t>在维护自身利益的同时，兼顾他国合理关切，在谋求本国发展中促进各国共同发展。高举和平、发展、合作、共赢的旗帜，推动建设相互尊重、公平正义、合作共赢的新型国际关系。</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(5)</a:t>
            </a:r>
            <a:r>
              <a:rPr lang="zh-CN" altLang="zh-CN" b="1" kern="100" dirty="0">
                <a:solidFill>
                  <a:srgbClr val="7030A0"/>
                </a:solidFill>
                <a:latin typeface="Times New Roman"/>
                <a:ea typeface="方正细黑一简体"/>
                <a:cs typeface="Times New Roman"/>
              </a:rPr>
              <a:t>外交政策：</a:t>
            </a:r>
            <a:r>
              <a:rPr lang="zh-CN" altLang="zh-CN" b="1" kern="100" dirty="0">
                <a:latin typeface="Times New Roman"/>
                <a:ea typeface="方正细黑一简体"/>
                <a:cs typeface="Times New Roman"/>
              </a:rPr>
              <a:t>坚持和完善独立自主的和平外交政策，坚持和平发展道路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三</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我国坚持和平发展道路</a:t>
            </a:r>
            <a:endParaRPr lang="zh-CN" altLang="zh-CN" sz="1050" kern="100" dirty="0">
              <a:latin typeface="宋体"/>
              <a:cs typeface="Courier New"/>
            </a:endParaRPr>
          </a:p>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为什么</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是由社会主义制度的性质决定的，是中国政府和人民根据时代发展潮流和自身根本利益作出的战略抉择。</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是由我国的国家性质和国家利益决定的。</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顺应了当今时代主题和世界多极化深入发展的趋势。</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是奉行独立自主的和平外交政策的要求。</a:t>
            </a:r>
            <a:endParaRPr lang="zh-CN" altLang="zh-CN" sz="1050" kern="100" dirty="0">
              <a:effectLst/>
              <a:latin typeface="宋体"/>
              <a:cs typeface="Courier New"/>
            </a:endParaRPr>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518796"/>
            <a:ext cx="10975658" cy="5476415"/>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为我国现代化建设创造良好的国际环境，有利于全面建设社会主义现代化，实现中华民族伟大复兴。</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有利于加强同世界各国的交流与合作，维护世界和平，推动构建人类命运共同体</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lvl="0" indent="713740" algn="just">
              <a:tabLst>
                <a:tab pos="1350645" algn="l"/>
                <a:tab pos="2430780" algn="l"/>
              </a:tabLst>
            </a:pPr>
            <a:r>
              <a:rPr lang="en-US" altLang="zh-CN" b="1" kern="100" dirty="0">
                <a:solidFill>
                  <a:srgbClr val="7030A0"/>
                </a:solidFill>
                <a:latin typeface="Times New Roman"/>
                <a:ea typeface="方正细黑一简体"/>
                <a:cs typeface="Courier New"/>
              </a:rPr>
              <a:t>2</a:t>
            </a:r>
            <a:r>
              <a:rPr lang="zh-CN" altLang="zh-CN" b="1" kern="100" dirty="0">
                <a:solidFill>
                  <a:prstClr val="black"/>
                </a:solidFill>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怎么做</a:t>
            </a:r>
            <a:endParaRPr lang="zh-CN" altLang="zh-CN" sz="1050" kern="100" dirty="0">
              <a:solidFill>
                <a:prstClr val="black"/>
              </a:solidFill>
              <a:latin typeface="宋体"/>
              <a:cs typeface="Courier New"/>
            </a:endParaRPr>
          </a:p>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(1)</a:t>
            </a:r>
            <a:r>
              <a:rPr lang="zh-CN" altLang="zh-CN" b="1" kern="100" dirty="0">
                <a:solidFill>
                  <a:prstClr val="black"/>
                </a:solidFill>
                <a:latin typeface="Times New Roman"/>
                <a:ea typeface="方正细黑一简体"/>
                <a:cs typeface="Times New Roman"/>
              </a:rPr>
              <a:t>积极参与国际事务，努力为改革开放和现代化建设争取有利的国际环境。</a:t>
            </a:r>
            <a:endParaRPr lang="zh-CN" altLang="zh-CN" sz="1050" kern="100" dirty="0">
              <a:solidFill>
                <a:prstClr val="black"/>
              </a:solidFill>
              <a:latin typeface="宋体"/>
              <a:cs typeface="Courier New"/>
            </a:endParaRPr>
          </a:p>
          <a:p>
            <a:pPr lvl="0" indent="713740" algn="just">
              <a:tabLst>
                <a:tab pos="1350645" algn="l"/>
                <a:tab pos="2430780" algn="l"/>
              </a:tabLst>
            </a:pPr>
            <a:r>
              <a:rPr lang="en-US" altLang="zh-CN" b="1" kern="100" dirty="0">
                <a:solidFill>
                  <a:prstClr val="black"/>
                </a:solidFill>
                <a:latin typeface="Times New Roman"/>
                <a:ea typeface="方正细黑一简体"/>
                <a:cs typeface="Courier New"/>
              </a:rPr>
              <a:t>(2)</a:t>
            </a:r>
            <a:r>
              <a:rPr lang="zh-CN" altLang="zh-CN" b="1" kern="100" dirty="0">
                <a:solidFill>
                  <a:prstClr val="black"/>
                </a:solidFill>
                <a:latin typeface="Times New Roman"/>
                <a:ea typeface="方正细黑一简体"/>
                <a:cs typeface="Times New Roman"/>
              </a:rPr>
              <a:t>坚持在和平共处五项原则的基础上同所有国家发展友好合作</a:t>
            </a:r>
            <a:r>
              <a:rPr lang="zh-CN" altLang="zh-CN" b="1" kern="100" dirty="0" smtClean="0">
                <a:solidFill>
                  <a:prstClr val="black"/>
                </a:solidFill>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86931" y="908989"/>
            <a:ext cx="11421314" cy="4978559"/>
          </a:xfrm>
        </p:spPr>
        <p:txBody>
          <a:bodyPr>
            <a:normAutofit/>
          </a:bodyPr>
          <a:lstStyle/>
          <a:p>
            <a:pPr indent="713740" algn="just">
              <a:tabLst>
                <a:tab pos="1350645" algn="l"/>
                <a:tab pos="2430780" algn="l"/>
              </a:tabLst>
            </a:pPr>
            <a:r>
              <a:rPr lang="en-US" altLang="zh-CN" b="1" kern="100" dirty="0" smtClean="0">
                <a:latin typeface="Times New Roman"/>
                <a:ea typeface="方正细黑一简体"/>
                <a:cs typeface="Courier New"/>
              </a:rPr>
              <a:t>(</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反对以多边主义之名行单边主义之实的各种行为，反对霸权主义和强权政治，不干涉别国内政，永远不称霸，永远不搞扩张。</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高举和平、发展、合作、共赢的旗帜，推动建设相互尊重、公平正义、合作共赢的新型国际关系，构建人类命运共同体，建设持久和平、普遍安全、共同繁荣、开放包容、清洁美丽的世界。</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始终不渝做世界和平的建设者、全球发展的贡献者、国际秩序的维护者</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四</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中国关于构建人类命运共同体的主张</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．政治上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要相互尊重、平等协商，坚决摒弃冷战思维和强权政治，走对话而不对抗、结伴而不结盟的国与国交往新路。</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．安全上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要坚持以对话解决争端、以协商化解分歧，统筹应对传统和非传统安全威胁，反对一切形式的恐怖主义。</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．经济上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要同舟共济，促进贸易和投资自由化便利化，推动经济全球化朝着更加开放、包容、普惠、平衡、共赢的方向发展</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852621"/>
            <a:ext cx="10975658" cy="3091294"/>
          </a:xfrm>
        </p:spPr>
        <p:txBody>
          <a:bodyPr/>
          <a:lstStyle/>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．文化上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要尊重世界文明多样性，以文明交流超越文明隔阂、文明互鉴超越文明冲突、文明共存超越文明优越。</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．生态上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要坚持环境友好，合作应对气候变化，保护好人类赖以生存的地球家园</a:t>
            </a:r>
            <a:r>
              <a:rPr lang="zh-CN" altLang="zh-CN" b="1" kern="100" dirty="0" smtClean="0">
                <a:latin typeface="Times New Roman"/>
                <a:ea typeface="方正细黑一简体"/>
                <a:cs typeface="Times New Roman"/>
              </a:rPr>
              <a:t>。</a:t>
            </a:r>
            <a:endParaRPr lang="en-US" altLang="zh-CN" dirty="0" smtClean="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lnSpcReduction="10000"/>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五</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促进世界和平与发展，推动构建人类命运共同体</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中国始终坚持维护世界和平、促进共同发展的外交政策宗旨，致力于推动构建人类命运共同体。</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．中国坚定奉行独立自主的和平外交政策，始终根据事情本身的是非曲直决定自己的立场和政策，维护国际关系基本准则，维护国际公平正义。</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．中国坚持在和平共处五项原则基础上同各国发展友好合作，推动构建新型国际关系，深化拓展平等、开放、合作的全球伙伴关系，致力于扩大同各国利益的汇合点</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．中国坚持对外开放的基本国策，坚定奉行互利共赢的开放战略，不断以中国新发展为世界提供新机遇，推动建设开放型世界经济，更好惠及各国人民。</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．中国积极参与全球治理体系改革和建设，践行共商共建共享的全球治理观，坚持真正的多边主义，推进国际关系民主化，推动全球治理朝着更加公正合理的方向发展。</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．构建人类命运共同体是世界各国人民前途所在。只有各国行天下之大道，和睦相处、合作共赢，繁荣才能持久，安全才有保障</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703271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12"/>
          <p:cNvSpPr txBox="1"/>
          <p:nvPr/>
        </p:nvSpPr>
        <p:spPr>
          <a:xfrm>
            <a:off x="3649315" y="2636912"/>
            <a:ext cx="7848872" cy="646331"/>
          </a:xfrm>
          <a:prstGeom prst="rect">
            <a:avLst/>
          </a:prstGeom>
          <a:noFill/>
        </p:spPr>
        <p:txBody>
          <a:bodyPr wrap="square" rtlCol="0">
            <a:spAutoFit/>
          </a:bodyPr>
          <a:lstStyle/>
          <a:p>
            <a:pPr algn="ctr"/>
            <a:r>
              <a:rPr lang="en-US" altLang="zh-CN" sz="3600" b="1" dirty="0">
                <a:solidFill>
                  <a:schemeClr val="accent1">
                    <a:lumMod val="50000"/>
                  </a:schemeClr>
                </a:solidFill>
                <a:latin typeface="微软雅黑" panose="020B0503020204020204" pitchFamily="34" charset="-122"/>
                <a:ea typeface="微软雅黑" panose="020B0503020204020204" pitchFamily="34" charset="-122"/>
              </a:rPr>
              <a:t>Ⅱ. </a:t>
            </a: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精研小题考法</a:t>
            </a:r>
            <a:r>
              <a:rPr lang="en-US" altLang="zh-CN" sz="3600" b="1" dirty="0">
                <a:solidFill>
                  <a:schemeClr val="accent1">
                    <a:lumMod val="50000"/>
                  </a:schemeClr>
                </a:solidFill>
                <a:latin typeface="C-KT" panose="03000509000000000000" pitchFamily="65" charset="-122"/>
                <a:ea typeface="C-KT" panose="03000509000000000000" pitchFamily="65" charset="-122"/>
              </a:rPr>
              <a:t>·</a:t>
            </a: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练中扫除盲点</a:t>
            </a:r>
          </a:p>
        </p:txBody>
      </p:sp>
      <p:sp>
        <p:nvSpPr>
          <p:cNvPr id="8" name="矩形 7"/>
          <p:cNvSpPr/>
          <p:nvPr/>
        </p:nvSpPr>
        <p:spPr>
          <a:xfrm>
            <a:off x="0" y="2433401"/>
            <a:ext cx="2425179" cy="191588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2700000">
            <a:off x="1758122" y="2707249"/>
            <a:ext cx="1368193" cy="1368193"/>
          </a:xfrm>
          <a:prstGeom prst="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 name="矩形 9"/>
          <p:cNvSpPr/>
          <p:nvPr/>
        </p:nvSpPr>
        <p:spPr>
          <a:xfrm rot="2700000">
            <a:off x="2962170" y="4046924"/>
            <a:ext cx="370728" cy="370728"/>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 name="矩形 10"/>
          <p:cNvSpPr/>
          <p:nvPr/>
        </p:nvSpPr>
        <p:spPr>
          <a:xfrm rot="2700000">
            <a:off x="3633704" y="4003713"/>
            <a:ext cx="181545" cy="181545"/>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 name="文本框 9"/>
          <p:cNvSpPr txBox="1"/>
          <p:nvPr/>
        </p:nvSpPr>
        <p:spPr>
          <a:xfrm>
            <a:off x="1446706" y="2924944"/>
            <a:ext cx="1963492" cy="923330"/>
          </a:xfrm>
          <a:prstGeom prst="rect">
            <a:avLst/>
          </a:prstGeom>
          <a:noFill/>
        </p:spPr>
        <p:txBody>
          <a:bodyPr wrap="square" rtlCol="0">
            <a:spAutoFit/>
          </a:bodyPr>
          <a:lstStyle/>
          <a:p>
            <a:pPr algn="ctr"/>
            <a:r>
              <a:rPr lang="en-US" altLang="zh-CN" sz="5400" dirty="0" smtClean="0">
                <a:solidFill>
                  <a:schemeClr val="bg1"/>
                </a:solidFill>
                <a:latin typeface="微软雅黑" panose="020B0503020204020204" pitchFamily="34" charset="-122"/>
                <a:ea typeface="微软雅黑" panose="020B0503020204020204" pitchFamily="34" charset="-122"/>
              </a:rPr>
              <a:t>02</a:t>
            </a:r>
            <a:endParaRPr lang="zh-CN" altLang="en-US" sz="5400" dirty="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3387030" y="3391343"/>
            <a:ext cx="8039149" cy="0"/>
          </a:xfrm>
          <a:prstGeom prst="line">
            <a:avLst/>
          </a:prstGeom>
          <a:noFill/>
          <a:ln w="6350" cap="flat" cmpd="sng" algn="ctr">
            <a:solidFill>
              <a:srgbClr val="006600"/>
            </a:solidFill>
            <a:prstDash val="solid"/>
            <a:miter lim="800000"/>
          </a:ln>
          <a:effectLst/>
        </p:spPr>
      </p:cxnSp>
    </p:spTree>
    <p:extLst>
      <p:ext uri="{BB962C8B-B14F-4D97-AF65-F5344CB8AC3E}">
        <p14:creationId xmlns:p14="http://schemas.microsoft.com/office/powerpoint/2010/main" val="771960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400" decel="100000"/>
                                        <p:tgtEl>
                                          <p:spTgt spid="7"/>
                                        </p:tgtEl>
                                      </p:cBhvr>
                                    </p:animEffect>
                                    <p:anim calcmode="lin" valueType="num">
                                      <p:cBhvr>
                                        <p:cTn id="8" dur="400" decel="100000" fill="hold"/>
                                        <p:tgtEl>
                                          <p:spTgt spid="7"/>
                                        </p:tgtEl>
                                        <p:attrNameLst>
                                          <p:attrName>style.rotation</p:attrName>
                                        </p:attrNameLst>
                                      </p:cBhvr>
                                      <p:tavLst>
                                        <p:tav tm="0">
                                          <p:val>
                                            <p:fltVal val="-90"/>
                                          </p:val>
                                        </p:tav>
                                        <p:tav tm="100000">
                                          <p:val>
                                            <p:fltVal val="0"/>
                                          </p:val>
                                        </p:tav>
                                      </p:tavLst>
                                    </p:anim>
                                    <p:anim calcmode="lin" valueType="num">
                                      <p:cBhvr>
                                        <p:cTn id="9" dur="400" decel="100000" fill="hold"/>
                                        <p:tgtEl>
                                          <p:spTgt spid="7"/>
                                        </p:tgtEl>
                                        <p:attrNameLst>
                                          <p:attrName>ppt_x</p:attrName>
                                        </p:attrNameLst>
                                      </p:cBhvr>
                                      <p:tavLst>
                                        <p:tav tm="0">
                                          <p:val>
                                            <p:strVal val="#ppt_x+0.4"/>
                                          </p:val>
                                        </p:tav>
                                        <p:tav tm="100000">
                                          <p:val>
                                            <p:strVal val="#ppt_x-0.05"/>
                                          </p:val>
                                        </p:tav>
                                      </p:tavLst>
                                    </p:anim>
                                    <p:anim calcmode="lin" valueType="num">
                                      <p:cBhvr>
                                        <p:cTn id="10" dur="400" decel="100000" fill="hold"/>
                                        <p:tgtEl>
                                          <p:spTgt spid="7"/>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7"/>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7"/>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400" decel="100000"/>
                                        <p:tgtEl>
                                          <p:spTgt spid="8"/>
                                        </p:tgtEl>
                                      </p:cBhvr>
                                    </p:animEffect>
                                    <p:anim calcmode="lin" valueType="num">
                                      <p:cBhvr>
                                        <p:cTn id="16" dur="400" decel="100000" fill="hold"/>
                                        <p:tgtEl>
                                          <p:spTgt spid="8"/>
                                        </p:tgtEl>
                                        <p:attrNameLst>
                                          <p:attrName>style.rotation</p:attrName>
                                        </p:attrNameLst>
                                      </p:cBhvr>
                                      <p:tavLst>
                                        <p:tav tm="0">
                                          <p:val>
                                            <p:fltVal val="-90"/>
                                          </p:val>
                                        </p:tav>
                                        <p:tav tm="100000">
                                          <p:val>
                                            <p:fltVal val="0"/>
                                          </p:val>
                                        </p:tav>
                                      </p:tavLst>
                                    </p:anim>
                                    <p:anim calcmode="lin" valueType="num">
                                      <p:cBhvr>
                                        <p:cTn id="17" dur="400" decel="100000" fill="hold"/>
                                        <p:tgtEl>
                                          <p:spTgt spid="8"/>
                                        </p:tgtEl>
                                        <p:attrNameLst>
                                          <p:attrName>ppt_x</p:attrName>
                                        </p:attrNameLst>
                                      </p:cBhvr>
                                      <p:tavLst>
                                        <p:tav tm="0">
                                          <p:val>
                                            <p:strVal val="#ppt_x+0.4"/>
                                          </p:val>
                                        </p:tav>
                                        <p:tav tm="100000">
                                          <p:val>
                                            <p:strVal val="#ppt_x-0.05"/>
                                          </p:val>
                                        </p:tav>
                                      </p:tavLst>
                                    </p:anim>
                                    <p:anim calcmode="lin" valueType="num">
                                      <p:cBhvr>
                                        <p:cTn id="18" dur="400" decel="100000" fill="hold"/>
                                        <p:tgtEl>
                                          <p:spTgt spid="8"/>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8"/>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8"/>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400" decel="100000"/>
                                        <p:tgtEl>
                                          <p:spTgt spid="9"/>
                                        </p:tgtEl>
                                      </p:cBhvr>
                                    </p:animEffect>
                                    <p:anim calcmode="lin" valueType="num">
                                      <p:cBhvr>
                                        <p:cTn id="24" dur="400" decel="100000" fill="hold"/>
                                        <p:tgtEl>
                                          <p:spTgt spid="9"/>
                                        </p:tgtEl>
                                        <p:attrNameLst>
                                          <p:attrName>style.rotation</p:attrName>
                                        </p:attrNameLst>
                                      </p:cBhvr>
                                      <p:tavLst>
                                        <p:tav tm="0">
                                          <p:val>
                                            <p:fltVal val="-90"/>
                                          </p:val>
                                        </p:tav>
                                        <p:tav tm="100000">
                                          <p:val>
                                            <p:fltVal val="0"/>
                                          </p:val>
                                        </p:tav>
                                      </p:tavLst>
                                    </p:anim>
                                    <p:anim calcmode="lin" valueType="num">
                                      <p:cBhvr>
                                        <p:cTn id="25" dur="400" decel="100000" fill="hold"/>
                                        <p:tgtEl>
                                          <p:spTgt spid="9"/>
                                        </p:tgtEl>
                                        <p:attrNameLst>
                                          <p:attrName>ppt_x</p:attrName>
                                        </p:attrNameLst>
                                      </p:cBhvr>
                                      <p:tavLst>
                                        <p:tav tm="0">
                                          <p:val>
                                            <p:strVal val="#ppt_x+0.4"/>
                                          </p:val>
                                        </p:tav>
                                        <p:tav tm="100000">
                                          <p:val>
                                            <p:strVal val="#ppt_x-0.05"/>
                                          </p:val>
                                        </p:tav>
                                      </p:tavLst>
                                    </p:anim>
                                    <p:anim calcmode="lin" valueType="num">
                                      <p:cBhvr>
                                        <p:cTn id="26" dur="400" decel="100000" fill="hold"/>
                                        <p:tgtEl>
                                          <p:spTgt spid="9"/>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9"/>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9"/>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400" decel="100000"/>
                                        <p:tgtEl>
                                          <p:spTgt spid="10"/>
                                        </p:tgtEl>
                                      </p:cBhvr>
                                    </p:animEffect>
                                    <p:anim calcmode="lin" valueType="num">
                                      <p:cBhvr>
                                        <p:cTn id="32" dur="400" decel="100000" fill="hold"/>
                                        <p:tgtEl>
                                          <p:spTgt spid="10"/>
                                        </p:tgtEl>
                                        <p:attrNameLst>
                                          <p:attrName>style.rotation</p:attrName>
                                        </p:attrNameLst>
                                      </p:cBhvr>
                                      <p:tavLst>
                                        <p:tav tm="0">
                                          <p:val>
                                            <p:fltVal val="-90"/>
                                          </p:val>
                                        </p:tav>
                                        <p:tav tm="100000">
                                          <p:val>
                                            <p:fltVal val="0"/>
                                          </p:val>
                                        </p:tav>
                                      </p:tavLst>
                                    </p:anim>
                                    <p:anim calcmode="lin" valueType="num">
                                      <p:cBhvr>
                                        <p:cTn id="33" dur="400" decel="100000" fill="hold"/>
                                        <p:tgtEl>
                                          <p:spTgt spid="10"/>
                                        </p:tgtEl>
                                        <p:attrNameLst>
                                          <p:attrName>ppt_x</p:attrName>
                                        </p:attrNameLst>
                                      </p:cBhvr>
                                      <p:tavLst>
                                        <p:tav tm="0">
                                          <p:val>
                                            <p:strVal val="#ppt_x+0.4"/>
                                          </p:val>
                                        </p:tav>
                                        <p:tav tm="100000">
                                          <p:val>
                                            <p:strVal val="#ppt_x-0.05"/>
                                          </p:val>
                                        </p:tav>
                                      </p:tavLst>
                                    </p:anim>
                                    <p:anim calcmode="lin" valueType="num">
                                      <p:cBhvr>
                                        <p:cTn id="34" dur="400" decel="100000" fill="hold"/>
                                        <p:tgtEl>
                                          <p:spTgt spid="10"/>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10"/>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10"/>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400" decel="100000"/>
                                        <p:tgtEl>
                                          <p:spTgt spid="11"/>
                                        </p:tgtEl>
                                      </p:cBhvr>
                                    </p:animEffect>
                                    <p:anim calcmode="lin" valueType="num">
                                      <p:cBhvr>
                                        <p:cTn id="40" dur="400" decel="100000" fill="hold"/>
                                        <p:tgtEl>
                                          <p:spTgt spid="11"/>
                                        </p:tgtEl>
                                        <p:attrNameLst>
                                          <p:attrName>style.rotation</p:attrName>
                                        </p:attrNameLst>
                                      </p:cBhvr>
                                      <p:tavLst>
                                        <p:tav tm="0">
                                          <p:val>
                                            <p:fltVal val="-90"/>
                                          </p:val>
                                        </p:tav>
                                        <p:tav tm="100000">
                                          <p:val>
                                            <p:fltVal val="0"/>
                                          </p:val>
                                        </p:tav>
                                      </p:tavLst>
                                    </p:anim>
                                    <p:anim calcmode="lin" valueType="num">
                                      <p:cBhvr>
                                        <p:cTn id="41" dur="400" decel="100000" fill="hold"/>
                                        <p:tgtEl>
                                          <p:spTgt spid="11"/>
                                        </p:tgtEl>
                                        <p:attrNameLst>
                                          <p:attrName>ppt_x</p:attrName>
                                        </p:attrNameLst>
                                      </p:cBhvr>
                                      <p:tavLst>
                                        <p:tav tm="0">
                                          <p:val>
                                            <p:strVal val="#ppt_x+0.4"/>
                                          </p:val>
                                        </p:tav>
                                        <p:tav tm="100000">
                                          <p:val>
                                            <p:strVal val="#ppt_x-0.05"/>
                                          </p:val>
                                        </p:tav>
                                      </p:tavLst>
                                    </p:anim>
                                    <p:anim calcmode="lin" valueType="num">
                                      <p:cBhvr>
                                        <p:cTn id="42" dur="400" decel="100000" fill="hold"/>
                                        <p:tgtEl>
                                          <p:spTgt spid="11"/>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11"/>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11"/>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400" decel="100000"/>
                                        <p:tgtEl>
                                          <p:spTgt spid="12"/>
                                        </p:tgtEl>
                                      </p:cBhvr>
                                    </p:animEffect>
                                    <p:anim calcmode="lin" valueType="num">
                                      <p:cBhvr>
                                        <p:cTn id="48" dur="400" decel="100000" fill="hold"/>
                                        <p:tgtEl>
                                          <p:spTgt spid="12"/>
                                        </p:tgtEl>
                                        <p:attrNameLst>
                                          <p:attrName>style.rotation</p:attrName>
                                        </p:attrNameLst>
                                      </p:cBhvr>
                                      <p:tavLst>
                                        <p:tav tm="0">
                                          <p:val>
                                            <p:fltVal val="-90"/>
                                          </p:val>
                                        </p:tav>
                                        <p:tav tm="100000">
                                          <p:val>
                                            <p:fltVal val="0"/>
                                          </p:val>
                                        </p:tav>
                                      </p:tavLst>
                                    </p:anim>
                                    <p:anim calcmode="lin" valueType="num">
                                      <p:cBhvr>
                                        <p:cTn id="49" dur="400" decel="100000" fill="hold"/>
                                        <p:tgtEl>
                                          <p:spTgt spid="12"/>
                                        </p:tgtEl>
                                        <p:attrNameLst>
                                          <p:attrName>ppt_x</p:attrName>
                                        </p:attrNameLst>
                                      </p:cBhvr>
                                      <p:tavLst>
                                        <p:tav tm="0">
                                          <p:val>
                                            <p:strVal val="#ppt_x+0.4"/>
                                          </p:val>
                                        </p:tav>
                                        <p:tav tm="100000">
                                          <p:val>
                                            <p:strVal val="#ppt_x-0.05"/>
                                          </p:val>
                                        </p:tav>
                                      </p:tavLst>
                                    </p:anim>
                                    <p:anim calcmode="lin" valueType="num">
                                      <p:cBhvr>
                                        <p:cTn id="50" dur="400" decel="100000" fill="hold"/>
                                        <p:tgtEl>
                                          <p:spTgt spid="12"/>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12"/>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12"/>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400" decel="100000"/>
                                        <p:tgtEl>
                                          <p:spTgt spid="13"/>
                                        </p:tgtEl>
                                      </p:cBhvr>
                                    </p:animEffect>
                                    <p:anim calcmode="lin" valueType="num">
                                      <p:cBhvr>
                                        <p:cTn id="56" dur="400" decel="100000" fill="hold"/>
                                        <p:tgtEl>
                                          <p:spTgt spid="13"/>
                                        </p:tgtEl>
                                        <p:attrNameLst>
                                          <p:attrName>style.rotation</p:attrName>
                                        </p:attrNameLst>
                                      </p:cBhvr>
                                      <p:tavLst>
                                        <p:tav tm="0">
                                          <p:val>
                                            <p:fltVal val="-90"/>
                                          </p:val>
                                        </p:tav>
                                        <p:tav tm="100000">
                                          <p:val>
                                            <p:fltVal val="0"/>
                                          </p:val>
                                        </p:tav>
                                      </p:tavLst>
                                    </p:anim>
                                    <p:anim calcmode="lin" valueType="num">
                                      <p:cBhvr>
                                        <p:cTn id="57" dur="400" decel="100000" fill="hold"/>
                                        <p:tgtEl>
                                          <p:spTgt spid="13"/>
                                        </p:tgtEl>
                                        <p:attrNameLst>
                                          <p:attrName>ppt_x</p:attrName>
                                        </p:attrNameLst>
                                      </p:cBhvr>
                                      <p:tavLst>
                                        <p:tav tm="0">
                                          <p:val>
                                            <p:strVal val="#ppt_x+0.4"/>
                                          </p:val>
                                        </p:tav>
                                        <p:tav tm="100000">
                                          <p:val>
                                            <p:strVal val="#ppt_x-0.05"/>
                                          </p:val>
                                        </p:tav>
                                      </p:tavLst>
                                    </p:anim>
                                    <p:anim calcmode="lin" valueType="num">
                                      <p:cBhvr>
                                        <p:cTn id="58" dur="400" decel="100000" fill="hold"/>
                                        <p:tgtEl>
                                          <p:spTgt spid="13"/>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13"/>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1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剪去对角的矩形 3"/>
          <p:cNvSpPr/>
          <p:nvPr/>
        </p:nvSpPr>
        <p:spPr>
          <a:xfrm>
            <a:off x="4003595" y="1556792"/>
            <a:ext cx="4182224"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内容占位符 1"/>
          <p:cNvSpPr txBox="1">
            <a:spLocks/>
          </p:cNvSpPr>
          <p:nvPr/>
        </p:nvSpPr>
        <p:spPr>
          <a:xfrm>
            <a:off x="443472" y="620688"/>
            <a:ext cx="11308232" cy="4392855"/>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800" kern="1200" baseline="0">
                <a:solidFill>
                  <a:schemeClr val="tx1"/>
                </a:solidFill>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713740" algn="just">
              <a:tabLst>
                <a:tab pos="1350645" algn="l"/>
                <a:tab pos="2430780" algn="l"/>
              </a:tabLst>
            </a:pPr>
            <a:r>
              <a:rPr lang="zh-CN" altLang="zh-CN" sz="3600" b="1" kern="100" dirty="0" smtClean="0">
                <a:latin typeface="宋体"/>
                <a:ea typeface="Times New Roman"/>
                <a:cs typeface="Courier New"/>
              </a:rPr>
              <a:t> </a:t>
            </a:r>
            <a:r>
              <a:rPr lang="zh-CN" altLang="zh-CN" sz="3600" b="1" kern="100" dirty="0" smtClean="0">
                <a:solidFill>
                  <a:srgbClr val="7030A0"/>
                </a:solidFill>
                <a:latin typeface="Times New Roman"/>
                <a:ea typeface="方正细黑一简体"/>
                <a:cs typeface="Times New Roman"/>
              </a:rPr>
              <a:t>考法</a:t>
            </a:r>
            <a:r>
              <a:rPr lang="en-US" altLang="zh-CN" sz="3600" b="1" kern="100" dirty="0" smtClean="0">
                <a:solidFill>
                  <a:srgbClr val="7030A0"/>
                </a:solidFill>
                <a:latin typeface="Times New Roman"/>
                <a:ea typeface="方正细黑一简体"/>
                <a:cs typeface="Courier New"/>
              </a:rPr>
              <a:t>1</a:t>
            </a:r>
            <a:r>
              <a:rPr lang="zh-CN" altLang="zh-CN" sz="3600" b="1" kern="100" dirty="0" smtClean="0">
                <a:solidFill>
                  <a:srgbClr val="7030A0"/>
                </a:solidFill>
                <a:latin typeface="Times New Roman"/>
                <a:ea typeface="方正细黑一简体"/>
                <a:cs typeface="Times New Roman"/>
              </a:rPr>
              <a:t>　国际组织及其与中国的关系</a:t>
            </a:r>
            <a:endParaRPr lang="zh-CN" altLang="zh-CN" sz="3600" kern="100" dirty="0" smtClean="0">
              <a:latin typeface="宋体"/>
              <a:cs typeface="Courier New"/>
            </a:endParaRPr>
          </a:p>
          <a:p>
            <a:pPr indent="713740" algn="just">
              <a:tabLst>
                <a:tab pos="1350645" algn="l"/>
                <a:tab pos="2430780" algn="l"/>
              </a:tabLst>
            </a:pPr>
            <a:endParaRPr lang="en-US" altLang="zh-CN" b="1" kern="100" dirty="0" smtClean="0">
              <a:latin typeface="Times New Roman"/>
              <a:ea typeface="方正细黑一简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1</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Courier New"/>
              </a:rPr>
              <a:t>(2023·</a:t>
            </a:r>
            <a:r>
              <a:rPr lang="zh-CN" altLang="zh-CN" b="1" kern="100" dirty="0" smtClean="0">
                <a:latin typeface="Times New Roman"/>
                <a:ea typeface="方正细黑一简体"/>
                <a:cs typeface="Times New Roman"/>
              </a:rPr>
              <a:t>广东高考</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近年来，中国与上海合作组织各成员国一道，不断拓展合作新空间。中国</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上海合作组织地方经贸合作示范区、中国</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上海合作组织法律服务委员会等多边合作平台扎根落地，合作成果惠及各国人民。上述平台的运行</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　</a:t>
            </a:r>
            <a:r>
              <a:rPr lang="en-US" altLang="zh-CN" b="1" kern="100" dirty="0" smtClean="0">
                <a:latin typeface="Times New Roman"/>
                <a:ea typeface="方正细黑一简体"/>
                <a:cs typeface="Courier New"/>
              </a:rPr>
              <a:t> )</a:t>
            </a:r>
            <a:endParaRPr lang="zh-CN" altLang="zh-CN" sz="1050" kern="100" dirty="0" smtClean="0">
              <a:latin typeface="宋体"/>
              <a:cs typeface="Courier New"/>
            </a:endParaRPr>
          </a:p>
        </p:txBody>
      </p:sp>
      <p:sp>
        <p:nvSpPr>
          <p:cNvPr id="6" name="矩形 5"/>
          <p:cNvSpPr/>
          <p:nvPr/>
        </p:nvSpPr>
        <p:spPr>
          <a:xfrm>
            <a:off x="4090988" y="1556792"/>
            <a:ext cx="4123245" cy="584775"/>
          </a:xfrm>
          <a:prstGeom prst="rect">
            <a:avLst/>
          </a:prstGeom>
        </p:spPr>
        <p:txBody>
          <a:bodyPr wrap="none">
            <a:spAutoFit/>
          </a:bodyPr>
          <a:lstStyle/>
          <a:p>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真题集训</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练中提能</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dirty="0"/>
          </a:p>
        </p:txBody>
      </p:sp>
    </p:spTree>
    <p:extLst>
      <p:ext uri="{BB962C8B-B14F-4D97-AF65-F5344CB8AC3E}">
        <p14:creationId xmlns:p14="http://schemas.microsoft.com/office/powerpoint/2010/main" val="26155991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698057"/>
            <a:ext cx="10975658" cy="3400423"/>
          </a:xfrm>
        </p:spPr>
        <p:txBody>
          <a:bodyPr>
            <a:normAutofit/>
          </a:bodyPr>
          <a:lstStyle/>
          <a:p>
            <a:pPr lvl="0" indent="713740" algn="just">
              <a:spcBef>
                <a:spcPts val="0"/>
              </a:spcBef>
              <a:tabLst>
                <a:tab pos="1350645" algn="l"/>
                <a:tab pos="2430780" algn="l"/>
              </a:tabLst>
            </a:pPr>
            <a:r>
              <a:rPr lang="zh-CN" altLang="zh-CN" b="1" kern="100" dirty="0">
                <a:solidFill>
                  <a:prstClr val="black"/>
                </a:solidFill>
                <a:latin typeface="Times New Roman"/>
                <a:ea typeface="方正细黑一简体"/>
                <a:cs typeface="宋体"/>
              </a:rPr>
              <a:t>①</a:t>
            </a:r>
            <a:r>
              <a:rPr lang="zh-CN" altLang="zh-CN" b="1" kern="100" dirty="0">
                <a:solidFill>
                  <a:prstClr val="black"/>
                </a:solidFill>
                <a:latin typeface="Times New Roman"/>
                <a:ea typeface="方正细黑一简体"/>
                <a:cs typeface="Times New Roman"/>
              </a:rPr>
              <a:t>加快了东南亚区域经济一体化进程</a:t>
            </a:r>
            <a:r>
              <a:rPr lang="en-US" altLang="zh-CN" b="1" kern="100" dirty="0">
                <a:solidFill>
                  <a:prstClr val="black"/>
                </a:solidFill>
                <a:latin typeface="Times New Roman"/>
                <a:ea typeface="方正细黑一简体"/>
                <a:cs typeface="Times New Roman"/>
              </a:rPr>
              <a:t>   </a:t>
            </a:r>
            <a:endParaRPr lang="en-US" altLang="zh-CN" b="1" kern="100" dirty="0" smtClean="0">
              <a:solidFill>
                <a:prstClr val="black"/>
              </a:solidFill>
              <a:latin typeface="Times New Roman"/>
              <a:ea typeface="方正细黑一简体"/>
              <a:cs typeface="Times New Roman"/>
            </a:endParaRPr>
          </a:p>
          <a:p>
            <a:pPr lvl="0" indent="713740" algn="just">
              <a:spcBef>
                <a:spcPts val="0"/>
              </a:spcBef>
              <a:tabLst>
                <a:tab pos="1350645" algn="l"/>
                <a:tab pos="2430780" algn="l"/>
              </a:tabLst>
            </a:pPr>
            <a:r>
              <a:rPr lang="zh-CN" altLang="zh-CN" b="1" kern="100" dirty="0" smtClean="0">
                <a:solidFill>
                  <a:prstClr val="black"/>
                </a:solidFill>
                <a:latin typeface="Times New Roman"/>
                <a:ea typeface="方正细黑一简体"/>
                <a:cs typeface="宋体"/>
              </a:rPr>
              <a:t>②</a:t>
            </a:r>
            <a:r>
              <a:rPr lang="zh-CN" altLang="zh-CN" b="1" kern="100" dirty="0">
                <a:solidFill>
                  <a:prstClr val="black"/>
                </a:solidFill>
                <a:latin typeface="Times New Roman"/>
                <a:ea typeface="方正细黑一简体"/>
                <a:cs typeface="Times New Roman"/>
              </a:rPr>
              <a:t>旨在加强反恐合作，维护地区安全与稳定</a:t>
            </a:r>
            <a:r>
              <a:rPr lang="en-US" altLang="zh-CN" b="1" kern="100" dirty="0">
                <a:solidFill>
                  <a:prstClr val="black"/>
                </a:solidFill>
                <a:latin typeface="Times New Roman"/>
                <a:ea typeface="方正细黑一简体"/>
                <a:cs typeface="Times New Roman"/>
              </a:rPr>
              <a:t>  </a:t>
            </a:r>
            <a:endParaRPr lang="en-US" altLang="zh-CN" b="1" kern="100" dirty="0" smtClean="0">
              <a:solidFill>
                <a:prstClr val="black"/>
              </a:solidFill>
              <a:latin typeface="Times New Roman"/>
              <a:ea typeface="方正细黑一简体"/>
              <a:cs typeface="Times New Roman"/>
            </a:endParaRPr>
          </a:p>
          <a:p>
            <a:pPr lvl="0" indent="713740" algn="just">
              <a:spcBef>
                <a:spcPts val="0"/>
              </a:spcBef>
              <a:tabLst>
                <a:tab pos="1350645" algn="l"/>
                <a:tab pos="2430780" algn="l"/>
              </a:tabLst>
            </a:pPr>
            <a:r>
              <a:rPr lang="zh-CN" altLang="zh-CN" b="1" kern="100" dirty="0" smtClean="0">
                <a:solidFill>
                  <a:prstClr val="black"/>
                </a:solidFill>
                <a:latin typeface="Times New Roman"/>
                <a:ea typeface="方正细黑一简体"/>
                <a:cs typeface="宋体"/>
              </a:rPr>
              <a:t>③</a:t>
            </a:r>
            <a:r>
              <a:rPr lang="zh-CN" altLang="zh-CN" b="1" kern="100" dirty="0">
                <a:solidFill>
                  <a:prstClr val="black"/>
                </a:solidFill>
                <a:latin typeface="Times New Roman"/>
                <a:ea typeface="方正细黑一简体"/>
                <a:cs typeface="Times New Roman"/>
              </a:rPr>
              <a:t>促进了中国与中亚的商贸往来与司法合作</a:t>
            </a:r>
            <a:r>
              <a:rPr lang="en-US" altLang="zh-CN" b="1" kern="100" dirty="0">
                <a:solidFill>
                  <a:prstClr val="black"/>
                </a:solidFill>
                <a:latin typeface="Times New Roman"/>
                <a:ea typeface="方正细黑一简体"/>
                <a:cs typeface="Times New Roman"/>
              </a:rPr>
              <a:t>  </a:t>
            </a:r>
            <a:endParaRPr lang="en-US" altLang="zh-CN" b="1" kern="100" dirty="0" smtClean="0">
              <a:solidFill>
                <a:prstClr val="black"/>
              </a:solidFill>
              <a:latin typeface="Times New Roman"/>
              <a:ea typeface="方正细黑一简体"/>
              <a:cs typeface="Times New Roman"/>
            </a:endParaRPr>
          </a:p>
          <a:p>
            <a:pPr lvl="0" indent="713740" algn="just">
              <a:spcBef>
                <a:spcPts val="0"/>
              </a:spcBef>
              <a:tabLst>
                <a:tab pos="1350645" algn="l"/>
                <a:tab pos="2430780" algn="l"/>
              </a:tabLst>
            </a:pPr>
            <a:r>
              <a:rPr lang="zh-CN" altLang="zh-CN" b="1" kern="100" dirty="0" smtClean="0">
                <a:solidFill>
                  <a:prstClr val="black"/>
                </a:solidFill>
                <a:latin typeface="Times New Roman"/>
                <a:ea typeface="方正细黑一简体"/>
                <a:cs typeface="宋体"/>
              </a:rPr>
              <a:t>④</a:t>
            </a:r>
            <a:r>
              <a:rPr lang="zh-CN" altLang="zh-CN" b="1" kern="100" dirty="0">
                <a:solidFill>
                  <a:prstClr val="black"/>
                </a:solidFill>
                <a:latin typeface="Times New Roman"/>
                <a:ea typeface="方正细黑一简体"/>
                <a:cs typeface="Times New Roman"/>
              </a:rPr>
              <a:t>推动了成员国之间的交流互鉴和成果共享</a:t>
            </a:r>
            <a:endParaRPr lang="en-US" altLang="zh-CN" b="1" kern="100" dirty="0">
              <a:solidFill>
                <a:prstClr val="black"/>
              </a:solidFill>
              <a:latin typeface="Times New Roman"/>
              <a:ea typeface="方正细黑一简体"/>
              <a:cs typeface="Times New Roman"/>
            </a:endParaRPr>
          </a:p>
          <a:p>
            <a:pPr lvl="0" indent="713740" algn="just">
              <a:spcBef>
                <a:spcPts val="0"/>
              </a:spcBef>
              <a:tabLst>
                <a:tab pos="1350645" algn="l"/>
                <a:tab pos="2430780" algn="l"/>
              </a:tabLst>
            </a:pP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①②</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B</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①④</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C</a:t>
            </a:r>
            <a:r>
              <a:rPr lang="zh-CN" altLang="zh-CN" b="1" kern="100" dirty="0">
                <a:solidFill>
                  <a:prstClr val="black"/>
                </a:solidFill>
                <a:latin typeface="Times New Roman"/>
                <a:ea typeface="方正细黑一简体"/>
                <a:cs typeface="Times New Roman"/>
              </a:rPr>
              <a:t>．</a:t>
            </a:r>
            <a:r>
              <a:rPr lang="zh-CN" altLang="zh-CN" b="1" kern="100" dirty="0">
                <a:solidFill>
                  <a:prstClr val="black"/>
                </a:solidFill>
                <a:latin typeface="Times New Roman"/>
                <a:ea typeface="方正细黑一简体"/>
                <a:cs typeface="宋体"/>
              </a:rPr>
              <a:t>②③</a:t>
            </a:r>
            <a:r>
              <a:rPr lang="zh-CN" altLang="zh-CN" b="1" kern="100" dirty="0">
                <a:solidFill>
                  <a:prstClr val="black"/>
                </a:solidFill>
                <a:latin typeface="宋体"/>
                <a:ea typeface="Times New Roman"/>
                <a:cs typeface="Courier New"/>
              </a:rPr>
              <a:t> </a:t>
            </a:r>
            <a:r>
              <a:rPr lang="en-US" altLang="zh-CN" b="1" kern="100" dirty="0">
                <a:solidFill>
                  <a:prstClr val="black"/>
                </a:solidFill>
                <a:latin typeface="宋体"/>
                <a:ea typeface="Times New Roman"/>
                <a:cs typeface="Courier New"/>
              </a:rPr>
              <a:t>	D</a:t>
            </a:r>
            <a:r>
              <a:rPr lang="zh-CN" altLang="zh-CN" b="1" kern="100" dirty="0">
                <a:solidFill>
                  <a:prstClr val="black"/>
                </a:solidFill>
                <a:latin typeface="Times New Roman"/>
                <a:ea typeface="方正细黑一简体"/>
                <a:cs typeface="Times New Roman"/>
              </a:rPr>
              <a:t>．</a:t>
            </a:r>
            <a:r>
              <a:rPr lang="zh-CN" altLang="zh-CN" b="1" kern="100" dirty="0" smtClean="0">
                <a:solidFill>
                  <a:prstClr val="black"/>
                </a:solidFill>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26155991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中</a:t>
            </a:r>
            <a:r>
              <a:rPr lang="zh-CN" altLang="zh-CN" b="1" kern="100" dirty="0">
                <a:latin typeface="Times New Roman"/>
                <a:ea typeface="方正细黑一简体"/>
                <a:cs typeface="Times New Roman"/>
              </a:rPr>
              <a:t>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上海合作组织地方经贸合作示范区、中国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上海合作组织法律服务委员会等多边合作平台扎根落地，合作成果惠及各国人民。上述平台的运行促进了中国与中亚的商贸往来与司法合作，有利于推动成员国之间的交流互鉴和成果共享，</a:t>
            </a:r>
            <a:r>
              <a:rPr lang="zh-CN" altLang="zh-CN" b="1" kern="100" dirty="0">
                <a:latin typeface="Times New Roman"/>
                <a:ea typeface="方正细黑一简体"/>
                <a:cs typeface="宋体"/>
              </a:rPr>
              <a:t>③④</a:t>
            </a:r>
            <a:r>
              <a:rPr lang="zh-CN" altLang="zh-CN" b="1" kern="100" dirty="0">
                <a:latin typeface="Times New Roman"/>
                <a:ea typeface="方正细黑一简体"/>
                <a:cs typeface="Times New Roman"/>
              </a:rPr>
              <a:t>符合题意。上海合作组织各成员国以东亚或中亚为主，没有涉及加快东南亚区域经济一体化进程，</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排除。本题中的多边合作平台旨在促进合作与发展，而不是旨在加强反恐合作，</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不符合题意</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561169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浙江</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月选考</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以来，中国相继与印度尼西亚、塞尔维亚等国签署了《关于建立国际调解院的联合声明》，决定在共同协商的基础上建立一个常设组织国际调解院，为解决贸易等领域的国际争端提供有别于仲裁、诉讼的调解服务。这表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国际组织始终代表各成员的共同利益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国际组织通过多级机构自主开展活动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国际调解院建立后将对解决国际争端发挥独特作用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国际调解院的建立有助于维护世界和平与发展</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中</a:t>
            </a:r>
            <a:r>
              <a:rPr lang="zh-CN" altLang="zh-CN" b="1" kern="100" dirty="0">
                <a:latin typeface="Times New Roman"/>
                <a:ea typeface="方正细黑一简体"/>
                <a:cs typeface="Times New Roman"/>
              </a:rPr>
              <a:t>国与印度尼西亚、塞尔维亚等国决定在共同协商的基础上建立一个常设组织国际调解院，从而为解决贸易等领域的国际争端提供有别于仲裁、诉讼的调解服务，这表明国际调解院建立后将对解决国际争端发挥独特作用，有助于维护世界和平与发展，</a:t>
            </a:r>
            <a:r>
              <a:rPr lang="zh-CN" altLang="zh-CN" b="1" kern="100" dirty="0">
                <a:latin typeface="Times New Roman"/>
                <a:ea typeface="方正细黑一简体"/>
                <a:cs typeface="宋体"/>
              </a:rPr>
              <a:t>③④</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始终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说法过于绝对，</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错误。材料没有体现国际组织通过多级机构自主开展活动，</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排除。故答案为</a:t>
            </a:r>
            <a:r>
              <a:rPr lang="en-US" altLang="zh-CN" b="1" kern="100" dirty="0">
                <a:latin typeface="Times New Roman"/>
                <a:ea typeface="方正细黑一简体"/>
                <a:cs typeface="Courier New"/>
              </a:rPr>
              <a:t>D</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浙江</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月选考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从</a:t>
            </a:r>
            <a:r>
              <a:rPr lang="en-US" altLang="zh-CN" b="1" kern="100" dirty="0">
                <a:latin typeface="Times New Roman"/>
                <a:ea typeface="方正细黑一简体"/>
                <a:cs typeface="Courier New"/>
              </a:rPr>
              <a:t>1990</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月到</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月底，中国军队参加了</a:t>
            </a:r>
            <a:r>
              <a:rPr lang="en-US" altLang="zh-CN" b="1" kern="100" dirty="0">
                <a:latin typeface="Times New Roman"/>
                <a:ea typeface="方正细黑一简体"/>
                <a:cs typeface="Courier New"/>
              </a:rPr>
              <a:t>25</a:t>
            </a:r>
            <a:r>
              <a:rPr lang="zh-CN" altLang="zh-CN" b="1" kern="100" dirty="0">
                <a:latin typeface="Times New Roman"/>
                <a:ea typeface="方正细黑一简体"/>
                <a:cs typeface="Times New Roman"/>
              </a:rPr>
              <a:t>项联合国维和行动，累计派出维和官兵近</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万人次，是安理会常任理事国中最多的。除了完成维和任务，中国维和军人还积极参与派驻国的医疗卫生、人道救援、环境保护等工作。中国维和军人用实际行动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彰显中国在联合国的地位和作用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承担全球和平与发展的更多责任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促使多起地区冲突走向政治解决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支持联合国在全球开展各项工作</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中</a:t>
            </a:r>
            <a:r>
              <a:rPr lang="zh-CN" altLang="zh-CN" b="1" kern="100" dirty="0">
                <a:latin typeface="Times New Roman"/>
                <a:ea typeface="方正细黑一简体"/>
                <a:cs typeface="Times New Roman"/>
              </a:rPr>
              <a:t>国维和军人除了完成维和任务，还积极参与派驻国的医疗卫生、人道救援、环境保护等工作，用实际行动承担全球和平与发展的更多责任，彰显中国在联合国的地位和作用，</a:t>
            </a:r>
            <a:r>
              <a:rPr lang="zh-CN" altLang="zh-CN" b="1" kern="100" dirty="0">
                <a:latin typeface="Times New Roman"/>
                <a:ea typeface="方正细黑一简体"/>
                <a:cs typeface="宋体"/>
              </a:rPr>
              <a:t>①②</a:t>
            </a:r>
            <a:r>
              <a:rPr lang="zh-CN" altLang="zh-CN" b="1" kern="100" dirty="0">
                <a:latin typeface="Times New Roman"/>
                <a:ea typeface="方正细黑一简体"/>
                <a:cs typeface="Times New Roman"/>
              </a:rPr>
              <a:t>符合题意。材料不体现中国维和军人用实际行动促使多起地区冲突走向政治解决，</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与题意不符。中国支持联合国按照宪章精神开展的各项工作，而不是无原则地支持联合国在全球开展各项工作，</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indent="713740" algn="just">
              <a:tabLst>
                <a:tab pos="1350645" algn="l"/>
                <a:tab pos="2430780" algn="l"/>
              </a:tabLst>
            </a:pPr>
            <a:r>
              <a:rPr lang="en-US" altLang="zh-CN" b="1" kern="100" smtClean="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把握高考动向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关于对本考法的复习，考生应关注联合国、上海合作组织、亚投行、欧盟、非盟、东盟、亚太经合组织、二十国集团、金砖国家等国际组织的新动态，在国际社会中发挥的作用，中国与上述国际组织的关系，如何通过这些组织发挥中国的作用</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9095578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知能优化拓展　</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国际组织作用的双重性</a:t>
            </a:r>
            <a:r>
              <a:rPr lang="zh-CN" altLang="zh-CN" b="1" kern="100" dirty="0">
                <a:latin typeface="Times New Roman"/>
                <a:ea typeface="方正细黑一简体"/>
                <a:cs typeface="Times New Roman"/>
              </a:rPr>
              <a:t>。一方面，国际组织可以促进国际社会在政治、经济、文化等领域开展交流、协调、合作，调停和解决国际政治冲突和经济纠纷，促进世界和平与发展。另一方面，国际组织参与国际事务受诸多因素制约，有其局限性。某些大国依仗实力，力图控制国际组织，使之成为其推行强权和霸权的工具</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慎用关键词</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各项工作</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a:t>
            </a:r>
            <a:r>
              <a:rPr lang="zh-CN" altLang="zh-CN" b="1" kern="100" dirty="0">
                <a:latin typeface="Times New Roman"/>
                <a:ea typeface="方正细黑一简体"/>
                <a:cs typeface="Times New Roman"/>
              </a:rPr>
              <a:t>在考查中国与联合国或其他国际组织的关系时，如果运用了中国支持其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各项工作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一词来描述，属于观点绝对化，应该排除。如上述第</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题</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选项</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9095578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412776"/>
            <a:ext cx="10975658" cy="3740465"/>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三</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澄清易错微点　</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．区别核心利益与共同利益。如联合国是维护世界共同利益的保障，但不是维护世界各国核心利益的制度保障。</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．区分国际组织和国家联盟。如上海合作组织是国际组织，不是横跨欧亚大陆的地区性国家联盟</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9095578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．《里斯本条约》规定，欧盟的任何举措都不能影响成员国的权利，涉及欧盟的重大决议需要由政府间机构和成员国来制定。俄乌冲突爆发后，欧盟委员会推进能源自主和绿色转型的努力一方面受到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美国优先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的制约，另一方面受到成员国不同的能源结构、内部政策分歧等因素的影响，欧盟的共同能源和气候政策呈现出矛盾性的特征。材料说明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sp>
        <p:nvSpPr>
          <p:cNvPr id="7" name="剪去对角的矩形 6"/>
          <p:cNvSpPr/>
          <p:nvPr/>
        </p:nvSpPr>
        <p:spPr>
          <a:xfrm>
            <a:off x="4003595" y="292797"/>
            <a:ext cx="4182224"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7"/>
          <p:cNvSpPr/>
          <p:nvPr/>
        </p:nvSpPr>
        <p:spPr>
          <a:xfrm>
            <a:off x="3802895" y="116632"/>
            <a:ext cx="4392549"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即时训练</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应用体验</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698057"/>
            <a:ext cx="10975658" cy="340042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．国际组织参与国际事务受诸多因素制约而有局限性</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．以和平的方式解决国际争端是世界发展的前提条件</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．国际组织可以促进国际社会在各个领域开展合作</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．强大的国家综合实力是维护国家利益的有力保</a:t>
            </a:r>
            <a:r>
              <a:rPr lang="zh-CN" altLang="zh-CN" b="1" kern="100" dirty="0" smtClean="0">
                <a:latin typeface="Times New Roman"/>
                <a:ea typeface="方正细黑一简体"/>
                <a:cs typeface="Times New Roman"/>
              </a:rPr>
              <a:t>障</a:t>
            </a:r>
            <a:endParaRPr lang="zh-CN" altLang="zh-CN" sz="1050" kern="100" dirty="0">
              <a:latin typeface="宋体"/>
              <a:cs typeface="Courier New"/>
            </a:endParaRPr>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lvl="0"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lvl="0"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solidFill>
                  <a:prstClr val="black"/>
                </a:solidFill>
                <a:latin typeface="Times New Roman"/>
                <a:ea typeface="方正细黑一简体"/>
                <a:cs typeface="Times New Roman"/>
              </a:rPr>
              <a:t>欧</a:t>
            </a:r>
            <a:r>
              <a:rPr lang="zh-CN" altLang="zh-CN" b="1" kern="100" dirty="0">
                <a:solidFill>
                  <a:prstClr val="black"/>
                </a:solidFill>
                <a:latin typeface="Times New Roman"/>
                <a:ea typeface="方正细黑一简体"/>
                <a:cs typeface="Times New Roman"/>
              </a:rPr>
              <a:t>盟委员会推进能源自主和绿色转型的努力受到美国和欧盟内部成员国的影响，这一努力呈现出矛盾性的特征，这说明国际组织参与国际事务受诸多因素制约而有局限性，</a:t>
            </a:r>
            <a:r>
              <a:rPr lang="en-US" altLang="zh-CN" b="1" kern="100" dirty="0">
                <a:solidFill>
                  <a:prstClr val="black"/>
                </a:solidFill>
                <a:latin typeface="Times New Roman"/>
                <a:ea typeface="方正细黑一简体"/>
                <a:cs typeface="Courier New"/>
              </a:rPr>
              <a:t>A</a:t>
            </a:r>
            <a:r>
              <a:rPr lang="zh-CN" altLang="zh-CN" b="1" kern="100" dirty="0">
                <a:solidFill>
                  <a:prstClr val="black"/>
                </a:solidFill>
                <a:latin typeface="Times New Roman"/>
                <a:ea typeface="方正细黑一简体"/>
                <a:cs typeface="Times New Roman"/>
              </a:rPr>
              <a:t>正确。材料的主旨并不是和平与发展的关系，</a:t>
            </a:r>
            <a:r>
              <a:rPr lang="en-US" altLang="zh-CN" b="1" kern="100" dirty="0">
                <a:solidFill>
                  <a:prstClr val="black"/>
                </a:solidFill>
                <a:latin typeface="Times New Roman"/>
                <a:ea typeface="方正细黑一简体"/>
                <a:cs typeface="Courier New"/>
              </a:rPr>
              <a:t>B</a:t>
            </a:r>
            <a:r>
              <a:rPr lang="zh-CN" altLang="zh-CN" b="1" kern="100" dirty="0">
                <a:solidFill>
                  <a:prstClr val="black"/>
                </a:solidFill>
                <a:latin typeface="Times New Roman"/>
                <a:ea typeface="方正细黑一简体"/>
                <a:cs typeface="Times New Roman"/>
              </a:rPr>
              <a:t>排除。材料的主旨是国际组织发挥作用受限，而不是</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国际组织可以促进国际社会在各个领域开展合作</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a:t>
            </a:r>
            <a:r>
              <a:rPr lang="en-US" altLang="zh-CN" b="1" kern="100" dirty="0">
                <a:solidFill>
                  <a:prstClr val="black"/>
                </a:solidFill>
                <a:latin typeface="Times New Roman"/>
                <a:ea typeface="方正细黑一简体"/>
                <a:cs typeface="Courier New"/>
              </a:rPr>
              <a:t>C</a:t>
            </a:r>
            <a:r>
              <a:rPr lang="zh-CN" altLang="zh-CN" b="1" kern="100" dirty="0">
                <a:solidFill>
                  <a:prstClr val="black"/>
                </a:solidFill>
                <a:latin typeface="Times New Roman"/>
                <a:ea typeface="方正细黑一简体"/>
                <a:cs typeface="Times New Roman"/>
              </a:rPr>
              <a:t>排除。强大的国家综合实力是维护国家利益的有力保障，这不是材料主旨，材料反映的是国际组织遇到的问题，</a:t>
            </a:r>
            <a:r>
              <a:rPr lang="en-US" altLang="zh-CN" b="1" kern="100" dirty="0">
                <a:solidFill>
                  <a:prstClr val="black"/>
                </a:solidFill>
                <a:latin typeface="Times New Roman"/>
                <a:ea typeface="方正细黑一简体"/>
                <a:cs typeface="Courier New"/>
              </a:rPr>
              <a:t>D</a:t>
            </a:r>
            <a:r>
              <a:rPr lang="zh-CN" altLang="zh-CN" b="1" kern="100" dirty="0">
                <a:solidFill>
                  <a:prstClr val="black"/>
                </a:solidFill>
                <a:latin typeface="Times New Roman"/>
                <a:ea typeface="方正细黑一简体"/>
                <a:cs typeface="Times New Roman"/>
              </a:rPr>
              <a:t>排除。故本题选</a:t>
            </a:r>
            <a:r>
              <a:rPr lang="en-US" altLang="zh-CN" b="1" kern="100" dirty="0">
                <a:solidFill>
                  <a:prstClr val="black"/>
                </a:solidFill>
                <a:latin typeface="Times New Roman"/>
                <a:ea typeface="方正细黑一简体"/>
                <a:cs typeface="Courier New"/>
              </a:rPr>
              <a:t>A</a:t>
            </a:r>
            <a:r>
              <a:rPr lang="zh-CN" altLang="zh-CN" b="1" kern="100" dirty="0" smtClean="0">
                <a:solidFill>
                  <a:prstClr val="black"/>
                </a:solidFill>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粮农组织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中国南南合作计划</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第三期正式启动。中国将向粮农组织捐赠</a:t>
            </a:r>
            <a:r>
              <a:rPr lang="en-US" altLang="zh-CN" b="1" kern="100" dirty="0">
                <a:latin typeface="Times New Roman"/>
                <a:ea typeface="方正细黑一简体"/>
                <a:cs typeface="Courier New"/>
              </a:rPr>
              <a:t>5 000</a:t>
            </a:r>
            <a:r>
              <a:rPr lang="zh-CN" altLang="zh-CN" b="1" kern="100" dirty="0">
                <a:latin typeface="Times New Roman"/>
                <a:ea typeface="方正细黑一简体"/>
                <a:cs typeface="Times New Roman"/>
              </a:rPr>
              <a:t>万美元，围绕减贫、粮食安全等领域，加快落实联合国</a:t>
            </a:r>
            <a:r>
              <a:rPr lang="en-US" altLang="zh-CN" b="1" kern="100" dirty="0">
                <a:latin typeface="Times New Roman"/>
                <a:ea typeface="方正细黑一简体"/>
                <a:cs typeface="Courier New"/>
              </a:rPr>
              <a:t>“2030</a:t>
            </a:r>
            <a:r>
              <a:rPr lang="zh-CN" altLang="zh-CN" b="1" kern="100" dirty="0">
                <a:latin typeface="Times New Roman"/>
                <a:ea typeface="方正细黑一简体"/>
                <a:cs typeface="Times New Roman"/>
              </a:rPr>
              <a:t>年可持续发展议程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。这表明中国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同国际社会一道推进全球发展事业</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为应对全球粮食安全贡献中国方案</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与联合国主要机构合作完善粮农治理</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以实际行动践行人类命运共同体理念</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43472" y="660061"/>
            <a:ext cx="11308232"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中</a:t>
            </a:r>
            <a:r>
              <a:rPr lang="zh-CN" altLang="zh-CN" b="1" kern="100" dirty="0">
                <a:latin typeface="Times New Roman"/>
                <a:ea typeface="方正细黑一简体"/>
                <a:cs typeface="Times New Roman"/>
              </a:rPr>
              <a:t>国将向粮农组织实施捐赠并围绕减贫、粮食安全等领域，加快落实联合国推进可持续发展的相关议程，这表明中国同国际社会一道推进全球发展事业；以实际行动践行人类命运共同体理念，</a:t>
            </a:r>
            <a:r>
              <a:rPr lang="zh-CN" altLang="zh-CN" b="1" kern="100" dirty="0">
                <a:latin typeface="Times New Roman"/>
                <a:ea typeface="方正细黑一简体"/>
                <a:cs typeface="宋体"/>
              </a:rPr>
              <a:t>①④</a:t>
            </a:r>
            <a:r>
              <a:rPr lang="zh-CN" altLang="zh-CN" b="1" kern="100" dirty="0">
                <a:latin typeface="Times New Roman"/>
                <a:ea typeface="方正细黑一简体"/>
                <a:cs typeface="Times New Roman"/>
              </a:rPr>
              <a:t>正确。材料强调中国以实际行动推进全球发展和践行人类命运共同体理念，而不是贡献中国方案，</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不选。联合国作为当今世界上最大的政府间国际组织，其下有联合国大会、联合国安理会等六大主要机构，还有许多个专门机构，粮农组织是联合国的一个专门机构，</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表述有误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内容占位符 6"/>
          <p:cNvGraphicFramePr>
            <a:graphicFrameLocks noGrp="1"/>
          </p:cNvGraphicFramePr>
          <p:nvPr>
            <p:ph idx="1"/>
            <p:extLst>
              <p:ext uri="{D42A27DB-BD31-4B8C-83A1-F6EECF244321}">
                <p14:modId xmlns:p14="http://schemas.microsoft.com/office/powerpoint/2010/main" val="1277995139"/>
              </p:ext>
            </p:extLst>
          </p:nvPr>
        </p:nvGraphicFramePr>
        <p:xfrm>
          <a:off x="840740" y="2521598"/>
          <a:ext cx="10513695" cy="3840480"/>
        </p:xfrm>
        <a:graphic>
          <a:graphicData uri="http://schemas.openxmlformats.org/drawingml/2006/table">
            <a:tbl>
              <a:tblPr firstRow="1" firstCol="1" bandRow="1"/>
              <a:tblGrid>
                <a:gridCol w="10513695"/>
              </a:tblGrid>
              <a:tr h="0">
                <a:tc>
                  <a:txBody>
                    <a:bodyPr/>
                    <a:lstStyle/>
                    <a:p>
                      <a:pPr algn="just">
                        <a:lnSpc>
                          <a:spcPct val="150000"/>
                        </a:lnSpc>
                        <a:spcAft>
                          <a:spcPts val="0"/>
                        </a:spcAft>
                        <a:tabLst>
                          <a:tab pos="1350645" algn="l"/>
                          <a:tab pos="2430780" algn="l"/>
                        </a:tabLst>
                      </a:pPr>
                      <a:r>
                        <a:rPr lang="zh-CN" sz="2800" b="1" kern="100" dirty="0">
                          <a:effectLst/>
                          <a:latin typeface="Times New Roman"/>
                          <a:ea typeface="方正细黑一简体"/>
                          <a:cs typeface="宋体"/>
                        </a:rPr>
                        <a:t>◇</a:t>
                      </a:r>
                      <a:r>
                        <a:rPr lang="zh-CN" sz="2800" b="1" kern="100" dirty="0">
                          <a:effectLst/>
                          <a:latin typeface="Times New Roman"/>
                          <a:ea typeface="方正细黑一简体"/>
                          <a:cs typeface="Times New Roman"/>
                        </a:rPr>
                        <a:t>中国规定关键信息基础设施的运营者在境内运营中收集和产生的个人信息和重要数据应当在境内存储；网络运营者应当对其收集的用户信息严格保密，并建立健全用户信息保护制度。</a:t>
                      </a:r>
                      <a:endParaRPr lang="zh-CN" sz="1050" kern="100" dirty="0">
                        <a:effectLst/>
                        <a:latin typeface="宋体"/>
                        <a:cs typeface="Courier New"/>
                      </a:endParaRPr>
                    </a:p>
                    <a:p>
                      <a:pPr algn="just">
                        <a:lnSpc>
                          <a:spcPct val="150000"/>
                        </a:lnSpc>
                        <a:spcAft>
                          <a:spcPts val="0"/>
                        </a:spcAft>
                        <a:tabLst>
                          <a:tab pos="1350645" algn="l"/>
                          <a:tab pos="2430780" algn="l"/>
                        </a:tabLst>
                      </a:pPr>
                      <a:r>
                        <a:rPr lang="zh-CN" sz="2800" b="1" kern="100" dirty="0">
                          <a:effectLst/>
                          <a:latin typeface="Times New Roman"/>
                          <a:ea typeface="方正细黑一简体"/>
                          <a:cs typeface="宋体"/>
                        </a:rPr>
                        <a:t>◇</a:t>
                      </a:r>
                      <a:r>
                        <a:rPr lang="zh-CN" sz="2800" b="1" kern="100" dirty="0">
                          <a:effectLst/>
                          <a:latin typeface="Times New Roman"/>
                          <a:ea typeface="方正细黑一简体"/>
                          <a:cs typeface="Times New Roman"/>
                        </a:rPr>
                        <a:t>欧盟规定数据的控制者、处理者应该采取适当的措施防止数据泄露，如果发生泄露应及时告知监管机构，监管机构可以对违规行为处以罚款。</a:t>
                      </a:r>
                      <a:endParaRPr lang="zh-CN" sz="1050" kern="100" dirty="0">
                        <a:effectLst/>
                        <a:latin typeface="宋体"/>
                        <a:cs typeface="Courier New"/>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剪去对角的矩形 3"/>
          <p:cNvSpPr/>
          <p:nvPr/>
        </p:nvSpPr>
        <p:spPr>
          <a:xfrm>
            <a:off x="4003595" y="961478"/>
            <a:ext cx="4182224"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090988" y="961164"/>
            <a:ext cx="4123245" cy="584775"/>
          </a:xfrm>
          <a:prstGeom prst="rect">
            <a:avLst/>
          </a:prstGeom>
        </p:spPr>
        <p:txBody>
          <a:bodyPr wrap="none">
            <a:spAutoFit/>
          </a:bodyPr>
          <a:lstStyle/>
          <a:p>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真题集训</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练中提能</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dirty="0"/>
          </a:p>
        </p:txBody>
      </p:sp>
      <p:sp>
        <p:nvSpPr>
          <p:cNvPr id="6" name="内容占位符 2"/>
          <p:cNvSpPr txBox="1">
            <a:spLocks/>
          </p:cNvSpPr>
          <p:nvPr/>
        </p:nvSpPr>
        <p:spPr>
          <a:xfrm>
            <a:off x="264939" y="25374"/>
            <a:ext cx="10975658" cy="4525963"/>
          </a:xfrm>
          <a:prstGeom prst="rect">
            <a:avLst/>
          </a:prstGeom>
        </p:spPr>
        <p:txBody>
          <a:bodyPr vert="horz" lIns="91440" tIns="45720" rIns="91440" bIns="45720" rtlCol="0">
            <a:normAutofit/>
          </a:bodyPr>
          <a:lstStyle>
            <a:lvl1pPr marL="0" indent="719138" algn="l" defTabSz="914400" rtl="0" eaLnBrk="1" latinLnBrk="0" hangingPunct="1">
              <a:lnSpc>
                <a:spcPct val="150000"/>
              </a:lnSpc>
              <a:spcBef>
                <a:spcPct val="20000"/>
              </a:spcBef>
              <a:buFontTx/>
              <a:buNone/>
              <a:defRPr sz="2800" kern="1200" baseline="0">
                <a:solidFill>
                  <a:schemeClr val="tx1"/>
                </a:solidFill>
                <a:latin typeface="Times New Roman" panose="02020603050405020304" pitchFamily="18" charset="0"/>
                <a:ea typeface="方正细黑一简体" panose="03000509000000000000" pitchFamily="65" charset="-122"/>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713740" algn="just">
              <a:tabLst>
                <a:tab pos="1350645" algn="l"/>
                <a:tab pos="2430780" algn="l"/>
              </a:tabLst>
            </a:pPr>
            <a:r>
              <a:rPr lang="zh-CN" altLang="zh-CN" sz="3600" b="1" kern="100" dirty="0">
                <a:solidFill>
                  <a:srgbClr val="7030A0"/>
                </a:solidFill>
                <a:latin typeface="Times New Roman"/>
                <a:ea typeface="方正细黑一简体"/>
                <a:cs typeface="Times New Roman"/>
              </a:rPr>
              <a:t>考法</a:t>
            </a:r>
            <a:r>
              <a:rPr lang="en-US" altLang="zh-CN" sz="3600" b="1" kern="100" dirty="0">
                <a:solidFill>
                  <a:srgbClr val="7030A0"/>
                </a:solidFill>
                <a:latin typeface="Times New Roman"/>
                <a:ea typeface="方正细黑一简体"/>
                <a:cs typeface="Courier New"/>
              </a:rPr>
              <a:t>2</a:t>
            </a:r>
            <a:r>
              <a:rPr lang="zh-CN" altLang="zh-CN" sz="3600" b="1" kern="100" dirty="0">
                <a:solidFill>
                  <a:srgbClr val="7030A0"/>
                </a:solidFill>
                <a:latin typeface="Times New Roman"/>
                <a:ea typeface="方正细黑一简体"/>
                <a:cs typeface="Times New Roman"/>
              </a:rPr>
              <a:t>　国家利益与国家安全</a:t>
            </a:r>
            <a:endParaRPr lang="zh-CN" altLang="zh-CN" sz="3600" kern="100" dirty="0">
              <a:latin typeface="宋体"/>
              <a:cs typeface="Courier New"/>
            </a:endParaRPr>
          </a:p>
          <a:p>
            <a:pPr indent="713740" algn="ctr">
              <a:tabLst>
                <a:tab pos="1350645" algn="l"/>
                <a:tab pos="2430780" algn="l"/>
              </a:tabLst>
            </a:pPr>
            <a:endParaRPr lang="en-US" altLang="zh-CN" b="1" kern="100" dirty="0" smtClean="0">
              <a:latin typeface="Times New Roman"/>
              <a:ea typeface="方正细黑一简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北京高考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数字经济时代，数据安全的保护日益重要。</a:t>
            </a:r>
            <a:endParaRPr lang="zh-CN" altLang="zh-CN" sz="1050" kern="100" dirty="0">
              <a:latin typeface="宋体"/>
              <a:cs typeface="Courier New"/>
            </a:endParaRPr>
          </a:p>
          <a:p>
            <a:pPr indent="713740" algn="just">
              <a:tabLst>
                <a:tab pos="1350645" algn="l"/>
                <a:tab pos="2430780" algn="l"/>
              </a:tabLst>
            </a:pPr>
            <a:endParaRPr lang="zh-CN" altLang="en-US" dirty="0"/>
          </a:p>
        </p:txBody>
      </p:sp>
    </p:spTree>
    <p:extLst>
      <p:ext uri="{BB962C8B-B14F-4D97-AF65-F5344CB8AC3E}">
        <p14:creationId xmlns:p14="http://schemas.microsoft.com/office/powerpoint/2010/main" val="869247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36712"/>
            <a:ext cx="10975658" cy="4978559"/>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加强数据安全保护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将导致科技企业成本的增加，扭转经济全球化趋势　</a:t>
            </a:r>
            <a:r>
              <a:rPr lang="zh-CN" altLang="zh-CN" b="1" kern="100" dirty="0" smtClean="0">
                <a:latin typeface="Times New Roman"/>
                <a:ea typeface="方正细黑一简体"/>
                <a:cs typeface="宋体"/>
              </a:rPr>
              <a:t>②</a:t>
            </a:r>
            <a:r>
              <a:rPr lang="zh-CN" altLang="zh-CN" b="1" kern="100" dirty="0">
                <a:latin typeface="Times New Roman"/>
                <a:ea typeface="方正细黑一简体"/>
                <a:cs typeface="Times New Roman"/>
              </a:rPr>
              <a:t>是因为国家安全利益是国家的最高利益，数据安全事关国家安全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需要平衡处理技术进步、经济发展与保护国家安全和社会公共利益的关系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需要在全球数据安全领域的国际合作中发挥欧盟等国际组织的主导作用</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en-US" dirty="0"/>
          </a:p>
        </p:txBody>
      </p:sp>
    </p:spTree>
    <p:extLst>
      <p:ext uri="{BB962C8B-B14F-4D97-AF65-F5344CB8AC3E}">
        <p14:creationId xmlns:p14="http://schemas.microsoft.com/office/powerpoint/2010/main" val="380842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数</a:t>
            </a:r>
            <a:r>
              <a:rPr lang="zh-CN" altLang="zh-CN" b="1" kern="100" dirty="0">
                <a:latin typeface="Times New Roman"/>
                <a:ea typeface="方正细黑一简体"/>
                <a:cs typeface="Times New Roman"/>
              </a:rPr>
              <a:t>字化时代加强数据安全保护是因为国家安全利益是国家的最高利益，数据安全事关国家安全，加强数据安全保护需要平衡处理技术进步、经济发展与保护国家安全和社会公共利益的关系，</a:t>
            </a:r>
            <a:r>
              <a:rPr lang="zh-CN" altLang="zh-CN" b="1" kern="100" dirty="0">
                <a:latin typeface="Times New Roman"/>
                <a:ea typeface="方正细黑一简体"/>
                <a:cs typeface="宋体"/>
              </a:rPr>
              <a:t>②③</a:t>
            </a:r>
            <a:r>
              <a:rPr lang="zh-CN" altLang="zh-CN" b="1" kern="100" dirty="0">
                <a:latin typeface="Times New Roman"/>
                <a:ea typeface="方正细黑一简体"/>
                <a:cs typeface="Times New Roman"/>
              </a:rPr>
              <a:t>正确；加强数据安全保护会导致科技企业成本的增加，但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扭转经济全球化的趋势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的说法错误，</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排除；数据安全保护事关国家安全，全球数据安全领域需要加强国际合作，平等互利，但发挥国际组织的主导作用说法错误，</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排除。故答案选</a:t>
            </a:r>
            <a:r>
              <a:rPr lang="en-US" altLang="zh-CN" b="1" kern="100" dirty="0">
                <a:latin typeface="Times New Roman"/>
                <a:ea typeface="方正细黑一简体"/>
                <a:cs typeface="Courier New"/>
              </a:rPr>
              <a:t>C</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04965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全国甲卷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澜湄合作机制成立</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年多来，中国和湄公河五国围绕水资源合作召开部长级会议，成立水资源合作中心，举办合作论坛，开展近</a:t>
            </a:r>
            <a:r>
              <a:rPr lang="en-US" altLang="zh-CN" b="1" kern="100" dirty="0">
                <a:latin typeface="Times New Roman"/>
                <a:ea typeface="方正细黑一简体"/>
                <a:cs typeface="Courier New"/>
              </a:rPr>
              <a:t>60</a:t>
            </a:r>
            <a:r>
              <a:rPr lang="zh-CN" altLang="zh-CN" b="1" kern="100" dirty="0">
                <a:latin typeface="Times New Roman"/>
                <a:ea typeface="方正细黑一简体"/>
                <a:cs typeface="Times New Roman"/>
              </a:rPr>
              <a:t>场次技术交流活动，招收培养</a:t>
            </a:r>
            <a:r>
              <a:rPr lang="en-US" altLang="zh-CN" b="1" kern="100" dirty="0">
                <a:latin typeface="Times New Roman"/>
                <a:ea typeface="方正细黑一简体"/>
                <a:cs typeface="Courier New"/>
              </a:rPr>
              <a:t>100</a:t>
            </a:r>
            <a:r>
              <a:rPr lang="zh-CN" altLang="zh-CN" b="1" kern="100" dirty="0">
                <a:latin typeface="Times New Roman"/>
                <a:ea typeface="方正细黑一简体"/>
                <a:cs typeface="Times New Roman"/>
              </a:rPr>
              <a:t>多名湄公河青年水利人才，实施包括大坝安全、农村安全饮水、水文监测及预报预警等在内的一系列项目。澜湄水资源合作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形成了区域经济一体化的新模式</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能够推进流域各国务实合作、巩固政治互信</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反映流域各国坚持相同的对外交流合作政策</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有利于增进流域各国民生福祉、推动可持续发展</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220724218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中</a:t>
            </a:r>
            <a:r>
              <a:rPr lang="zh-CN" altLang="zh-CN" b="1" kern="100" dirty="0">
                <a:latin typeface="Times New Roman"/>
                <a:ea typeface="方正细黑一简体"/>
                <a:cs typeface="Times New Roman"/>
              </a:rPr>
              <a:t>国和湄公河五国围绕水资源合作召开部长级会议，成立水资源合作中心，举办合作论坛，开展技术交流活动等，这表明澜湄水资源合作能够推进流域各国务实合作、巩固政治互信，</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正确。实施包括大坝安全、农村安全饮水、水文监测及预报预警等在内的一系列项目，有利于增进流域各国民生福祉、推动可持续发展，</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正确。</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夸大了澜湄水资源合作的作用。中国和湄公河五国根本利益等不同，对外交流合作政策也不相同，</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207242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浙江</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月选考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国家主席习近平强调，中美关系不是一道是否搞好的选择题，而是一道如何搞好的必答题。中美双方应建立相互尊重、和平共处、合作共赢的战略框架。这是基于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．竞争、合作与冲突是国际关系的基本形式</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．建立公正合理的国际政治经济新秩序是两国共同的战略目标</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．中美两国的根本利益是一致的</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．中美两国存在着广泛的共同利</a:t>
            </a:r>
            <a:r>
              <a:rPr lang="zh-CN" altLang="zh-CN" b="1" kern="100" dirty="0" smtClean="0">
                <a:latin typeface="Times New Roman"/>
                <a:ea typeface="方正细黑一简体"/>
                <a:cs typeface="Times New Roman"/>
              </a:rPr>
              <a:t>益</a:t>
            </a:r>
            <a:endParaRPr lang="zh-CN" altLang="en-US" dirty="0"/>
          </a:p>
        </p:txBody>
      </p:sp>
    </p:spTree>
    <p:extLst>
      <p:ext uri="{BB962C8B-B14F-4D97-AF65-F5344CB8AC3E}">
        <p14:creationId xmlns:p14="http://schemas.microsoft.com/office/powerpoint/2010/main" val="220724218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国</a:t>
            </a:r>
            <a:r>
              <a:rPr lang="zh-CN" altLang="zh-CN" b="1" kern="100" dirty="0">
                <a:latin typeface="Times New Roman"/>
                <a:ea typeface="方正细黑一简体"/>
                <a:cs typeface="Times New Roman"/>
              </a:rPr>
              <a:t>家间的共同利益是国家合作的基础，中美双方应建立相互尊重、和平共处、合作共赢的战略框架，从根本上说是基于中美两国存在着广泛的共同利益，</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说法正确但不符合题意，不选。建立公正合理的国际政治经济新秩序不是中美两国共同的目标，</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错误。中美两国的根本利益不一致，</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207242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340768"/>
            <a:ext cx="10975658" cy="3740465"/>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把握高考动向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国家利益是国际关系的决定性因素，我国坚持总体国家安全观，坚持国家利益至上。考生在复习中应关注我国在国际关系、积极参与国际经济治理中如何维护国家利益，坚持总体国家安全观，同时注意兼顾他国合理关切，维护共同利益</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20724218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341012"/>
            <a:ext cx="10975658" cy="4114512"/>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知能优化拓展　</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注意规避一种命题陷阱：偷换概念。</a:t>
            </a:r>
            <a:r>
              <a:rPr lang="zh-CN" altLang="zh-CN" b="1" kern="100" dirty="0">
                <a:latin typeface="Times New Roman"/>
                <a:ea typeface="方正细黑一简体"/>
                <a:cs typeface="Times New Roman"/>
              </a:rPr>
              <a:t>在题肢设计中混淆使用国家利益与共同利益。国家利益是国际关系的决定性因素，国家间的共同利益是国家合作的基础，中国维护本国的国家利益，也重视和维护中国与他国的共同利益，但不是维护各国的国家利益</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20724218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三</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澄清易错微点　</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．中国既不是国家秩序的主导力量，也不是国际事务的主导力量，中国始终是世界和平的建设者、全球发展的贡献者、国际秩序的维护者。</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．注意我国外交政策的内容表述。如：维护国际法的权威是中国对外活动的基本目标，这种说法是错误的</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20724218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684761"/>
            <a:ext cx="10975658" cy="340042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江西省八所重点中学联考</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16</a:t>
            </a:r>
            <a:r>
              <a:rPr lang="zh-CN" altLang="zh-CN" b="1" kern="100" dirty="0">
                <a:latin typeface="Times New Roman"/>
                <a:ea typeface="方正细黑一简体"/>
                <a:cs typeface="Times New Roman"/>
              </a:rPr>
              <a:t>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中国＋中亚五国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产业与投资合作论坛在山东省青岛市开幕。中国同中亚五国深化产业与投资合作将有力维护区域产业链供应链稳定，提升地区国家产业发展水平和全球经济参与度，共同走出了一条合作共赢的新路，树立了新型国际关系典范。这反映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sp>
        <p:nvSpPr>
          <p:cNvPr id="7" name="剪去对角的矩形 6"/>
          <p:cNvSpPr/>
          <p:nvPr/>
        </p:nvSpPr>
        <p:spPr>
          <a:xfrm>
            <a:off x="4003595" y="780806"/>
            <a:ext cx="4182224"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802956" y="623891"/>
            <a:ext cx="4392549"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即时训练</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应用体验</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spTree>
    <p:extLst>
      <p:ext uri="{BB962C8B-B14F-4D97-AF65-F5344CB8AC3E}">
        <p14:creationId xmlns:p14="http://schemas.microsoft.com/office/powerpoint/2010/main" val="258891909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4881" y="1196752"/>
            <a:ext cx="11085415" cy="3993505"/>
          </a:xfrm>
        </p:spPr>
        <p:txBody>
          <a:bodyPr>
            <a:normAutofit/>
          </a:bodyPr>
          <a:lstStyle/>
          <a:p>
            <a:pPr lvl="0" indent="713740" algn="just">
              <a:tabLst>
                <a:tab pos="1350645" algn="l"/>
                <a:tab pos="2430780" algn="l"/>
              </a:tabLst>
            </a:pPr>
            <a:r>
              <a:rPr lang="zh-CN" altLang="zh-CN" b="1" kern="100" dirty="0">
                <a:solidFill>
                  <a:prstClr val="black"/>
                </a:solidFill>
                <a:latin typeface="Times New Roman"/>
                <a:ea typeface="方正细黑一简体"/>
                <a:cs typeface="宋体"/>
              </a:rPr>
              <a:t>①</a:t>
            </a:r>
            <a:r>
              <a:rPr lang="zh-CN" altLang="zh-CN" b="1" kern="100" dirty="0">
                <a:solidFill>
                  <a:prstClr val="black"/>
                </a:solidFill>
                <a:latin typeface="Times New Roman"/>
                <a:ea typeface="方正细黑一简体"/>
                <a:cs typeface="Times New Roman"/>
              </a:rPr>
              <a:t>国家间的共同利益是国家合作的基础</a:t>
            </a:r>
            <a:r>
              <a:rPr lang="en-US" altLang="zh-CN" b="1" kern="100" dirty="0">
                <a:solidFill>
                  <a:prstClr val="black"/>
                </a:solidFill>
                <a:latin typeface="Times New Roman"/>
                <a:ea typeface="方正细黑一简体"/>
                <a:cs typeface="Times New Roman"/>
              </a:rPr>
              <a:t> </a:t>
            </a:r>
            <a:endParaRPr lang="en-US" altLang="zh-CN" b="1" kern="100" dirty="0" smtClean="0">
              <a:solidFill>
                <a:prstClr val="black"/>
              </a:solidFill>
              <a:latin typeface="Times New Roman"/>
              <a:ea typeface="方正细黑一简体"/>
              <a:cs typeface="Times New Roman"/>
            </a:endParaRPr>
          </a:p>
          <a:p>
            <a:pPr lvl="0" indent="713740" algn="just">
              <a:tabLst>
                <a:tab pos="1350645" algn="l"/>
                <a:tab pos="2430780" algn="l"/>
              </a:tabLst>
            </a:pPr>
            <a:r>
              <a:rPr lang="zh-CN" altLang="zh-CN" b="1" kern="100" dirty="0" smtClean="0">
                <a:solidFill>
                  <a:prstClr val="black"/>
                </a:solidFill>
                <a:latin typeface="Times New Roman"/>
                <a:ea typeface="方正细黑一简体"/>
                <a:cs typeface="宋体"/>
              </a:rPr>
              <a:t>②</a:t>
            </a:r>
            <a:r>
              <a:rPr lang="zh-CN" altLang="zh-CN" b="1" kern="100" dirty="0">
                <a:solidFill>
                  <a:prstClr val="black"/>
                </a:solidFill>
                <a:latin typeface="Times New Roman"/>
                <a:ea typeface="方正细黑一简体"/>
                <a:cs typeface="Times New Roman"/>
              </a:rPr>
              <a:t>独立自主是我国外交政策的基本立场</a:t>
            </a:r>
            <a:r>
              <a:rPr lang="en-US" altLang="zh-CN" b="1" kern="100" dirty="0">
                <a:solidFill>
                  <a:prstClr val="black"/>
                </a:solidFill>
                <a:latin typeface="Times New Roman"/>
                <a:ea typeface="方正细黑一简体"/>
                <a:cs typeface="Times New Roman"/>
              </a:rPr>
              <a:t>    </a:t>
            </a:r>
            <a:endParaRPr lang="en-US" altLang="zh-CN" b="1" kern="100" dirty="0" smtClean="0">
              <a:solidFill>
                <a:prstClr val="black"/>
              </a:solidFill>
              <a:latin typeface="Times New Roman"/>
              <a:ea typeface="方正细黑一简体"/>
              <a:cs typeface="Times New Roman"/>
            </a:endParaRPr>
          </a:p>
          <a:p>
            <a:pPr lvl="0" indent="713740" algn="just">
              <a:tabLst>
                <a:tab pos="1350645" algn="l"/>
                <a:tab pos="2430780" algn="l"/>
              </a:tabLst>
            </a:pPr>
            <a:r>
              <a:rPr lang="zh-CN" altLang="zh-CN" b="1" kern="100" dirty="0" smtClean="0">
                <a:solidFill>
                  <a:prstClr val="black"/>
                </a:solidFill>
                <a:latin typeface="Times New Roman"/>
                <a:ea typeface="方正细黑一简体"/>
                <a:cs typeface="宋体"/>
              </a:rPr>
              <a:t>③</a:t>
            </a:r>
            <a:r>
              <a:rPr lang="zh-CN" altLang="zh-CN" b="1" kern="100" dirty="0">
                <a:solidFill>
                  <a:prstClr val="black"/>
                </a:solidFill>
                <a:latin typeface="Times New Roman"/>
                <a:ea typeface="方正细黑一简体"/>
                <a:cs typeface="Times New Roman"/>
              </a:rPr>
              <a:t>多极化趋势下国家间竞争愈加激烈</a:t>
            </a:r>
            <a:r>
              <a:rPr lang="en-US" altLang="zh-CN" b="1" kern="100" dirty="0">
                <a:solidFill>
                  <a:prstClr val="black"/>
                </a:solidFill>
                <a:latin typeface="Times New Roman"/>
                <a:ea typeface="方正细黑一简体"/>
                <a:cs typeface="Times New Roman"/>
              </a:rPr>
              <a:t>    </a:t>
            </a:r>
            <a:endParaRPr lang="en-US" altLang="zh-CN" b="1" kern="100" dirty="0" smtClean="0">
              <a:solidFill>
                <a:prstClr val="black"/>
              </a:solidFill>
              <a:latin typeface="Times New Roman"/>
              <a:ea typeface="方正细黑一简体"/>
              <a:cs typeface="Times New Roman"/>
            </a:endParaRPr>
          </a:p>
          <a:p>
            <a:pPr lvl="0" indent="713740" algn="just">
              <a:tabLst>
                <a:tab pos="1350645" algn="l"/>
                <a:tab pos="2430780" algn="l"/>
              </a:tabLst>
            </a:pPr>
            <a:r>
              <a:rPr lang="zh-CN" altLang="zh-CN" b="1" kern="100" dirty="0" smtClean="0">
                <a:solidFill>
                  <a:prstClr val="black"/>
                </a:solidFill>
                <a:latin typeface="Times New Roman"/>
                <a:ea typeface="方正细黑一简体"/>
                <a:cs typeface="宋体"/>
              </a:rPr>
              <a:t>④</a:t>
            </a:r>
            <a:r>
              <a:rPr lang="zh-CN" altLang="zh-CN" b="1" kern="100" dirty="0">
                <a:solidFill>
                  <a:prstClr val="black"/>
                </a:solidFill>
                <a:latin typeface="Times New Roman"/>
                <a:ea typeface="方正细黑一简体"/>
                <a:cs typeface="Times New Roman"/>
              </a:rPr>
              <a:t>经济全球化更加深化了多边合作关</a:t>
            </a:r>
            <a:r>
              <a:rPr lang="zh-CN" altLang="zh-CN" b="1" kern="100" dirty="0" smtClean="0">
                <a:solidFill>
                  <a:prstClr val="black"/>
                </a:solidFill>
                <a:latin typeface="Times New Roman"/>
                <a:ea typeface="方正细黑一简体"/>
                <a:cs typeface="Times New Roman"/>
              </a:rPr>
              <a:t>系</a:t>
            </a:r>
            <a:endParaRPr lang="en-US" altLang="zh-CN" b="1" kern="100" dirty="0" smtClean="0">
              <a:latin typeface="Times New Roman"/>
              <a:ea typeface="方正细黑一简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zh-CN" sz="1050" kern="100" dirty="0">
              <a:latin typeface="宋体"/>
              <a:cs typeface="Courier New"/>
            </a:endParaRPr>
          </a:p>
        </p:txBody>
      </p:sp>
    </p:spTree>
    <p:extLst>
      <p:ext uri="{BB962C8B-B14F-4D97-AF65-F5344CB8AC3E}">
        <p14:creationId xmlns:p14="http://schemas.microsoft.com/office/powerpoint/2010/main" val="56953636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4881" y="982198"/>
            <a:ext cx="11085415" cy="4832141"/>
          </a:xfrm>
        </p:spPr>
        <p:txBody>
          <a:bodyPr>
            <a:normAutofit/>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材</a:t>
            </a:r>
            <a:r>
              <a:rPr lang="zh-CN" altLang="zh-CN" b="1" kern="100" dirty="0">
                <a:latin typeface="Times New Roman"/>
                <a:ea typeface="方正细黑一简体"/>
                <a:cs typeface="Times New Roman"/>
              </a:rPr>
              <a:t>料中指出中国同中亚五国加强合作，不仅促进了自身的发展，也有利于提升地区国家产业发展水平和全球经济参与度，树立了新型国际关系典范，这反映出国家间的共同利益是国家合作的基础，经济全球化更加深化了多边合作关系，</a:t>
            </a:r>
            <a:r>
              <a:rPr lang="zh-CN" altLang="zh-CN" b="1" kern="100" dirty="0">
                <a:latin typeface="Times New Roman"/>
                <a:ea typeface="方正细黑一简体"/>
                <a:cs typeface="宋体"/>
              </a:rPr>
              <a:t>①④</a:t>
            </a:r>
            <a:r>
              <a:rPr lang="zh-CN" altLang="zh-CN" b="1" kern="100" dirty="0">
                <a:latin typeface="Times New Roman"/>
                <a:ea typeface="方正细黑一简体"/>
                <a:cs typeface="Times New Roman"/>
              </a:rPr>
              <a:t>正确。材料强调的是中国与中亚五国间存在着广泛的共同利益，通过合作促发展，未体现国家间竞争和独立自主的外交政策立场，</a:t>
            </a:r>
            <a:r>
              <a:rPr lang="zh-CN" altLang="zh-CN" b="1" kern="100" dirty="0">
                <a:latin typeface="Times New Roman"/>
                <a:ea typeface="方正细黑一简体"/>
                <a:cs typeface="宋体"/>
              </a:rPr>
              <a:t>②③</a:t>
            </a:r>
            <a:r>
              <a:rPr lang="zh-CN" altLang="zh-CN" b="1" kern="100" dirty="0">
                <a:latin typeface="Times New Roman"/>
                <a:ea typeface="方正细黑一简体"/>
                <a:cs typeface="Times New Roman"/>
              </a:rPr>
              <a:t>不选</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524158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86931" y="386240"/>
            <a:ext cx="11421314" cy="6024057"/>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四川成都名校联盟联考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总体国家安全观，要着重抓好政治安全、国土安全、经济安全、社会安全等重点领域的国家安全工作。中央经济工作会议强调，保障粮食安全，关键在于落实藏粮于地、藏粮于技战略；要加强种质资源保护和利用，加强种子库建设；要开展种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卡脖子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技术攻关，立志打一场种业翻身仗。国家保障种源安全是因为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种源技术攸关国家经济安全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保障种源安全就是维护国家利益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种源安全事关土地资源安全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种质资源受制于人危害国土安全</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165699861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要</a:t>
            </a:r>
            <a:r>
              <a:rPr lang="zh-CN" altLang="zh-CN" b="1" kern="100" dirty="0">
                <a:latin typeface="Times New Roman"/>
                <a:ea typeface="方正细黑一简体"/>
                <a:cs typeface="Times New Roman"/>
              </a:rPr>
              <a:t>加强种质资源保护和利用，加强种子库建设，开展种源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卡脖子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技术攻关，因为种源技术攸关国家经济安全，保障种源安全就是维护国家利益，</a:t>
            </a:r>
            <a:r>
              <a:rPr lang="zh-CN" altLang="zh-CN" b="1" kern="100" dirty="0">
                <a:latin typeface="Times New Roman"/>
                <a:ea typeface="方正细黑一简体"/>
                <a:cs typeface="宋体"/>
              </a:rPr>
              <a:t>①②</a:t>
            </a:r>
            <a:r>
              <a:rPr lang="zh-CN" altLang="zh-CN" b="1" kern="100" dirty="0">
                <a:latin typeface="Times New Roman"/>
                <a:ea typeface="方正细黑一简体"/>
                <a:cs typeface="Times New Roman"/>
              </a:rPr>
              <a:t>正确。土地资源主要是指对各种土地的利用，种源安全与土地资源安全无直接关系，</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不符合题意。国土安全是指国家领土完整、国家统一、海洋权益及边疆边境不受侵犯或免受威胁的状态，种质资源与国土安全无直接关系，</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不符合题意</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334591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53959" y="613083"/>
            <a:ext cx="11487258" cy="4832141"/>
          </a:xfrm>
        </p:spPr>
        <p:txBody>
          <a:bodyPr>
            <a:normAutofit/>
          </a:bodyPr>
          <a:lstStyle/>
          <a:p>
            <a:pPr indent="713740" algn="just">
              <a:tabLst>
                <a:tab pos="1350645" algn="l"/>
                <a:tab pos="2430780" algn="l"/>
              </a:tabLst>
            </a:pPr>
            <a:r>
              <a:rPr lang="zh-CN" altLang="zh-CN" sz="3600" b="1" kern="100" dirty="0">
                <a:solidFill>
                  <a:srgbClr val="7030A0"/>
                </a:solidFill>
                <a:latin typeface="Times New Roman"/>
                <a:ea typeface="方正细黑一简体"/>
                <a:cs typeface="Times New Roman"/>
              </a:rPr>
              <a:t>考法</a:t>
            </a:r>
            <a:r>
              <a:rPr lang="en-US" altLang="zh-CN" sz="3600" b="1" kern="100" dirty="0">
                <a:solidFill>
                  <a:srgbClr val="7030A0"/>
                </a:solidFill>
                <a:latin typeface="Times New Roman"/>
                <a:ea typeface="方正细黑一简体"/>
                <a:cs typeface="Courier New"/>
              </a:rPr>
              <a:t>3</a:t>
            </a:r>
            <a:r>
              <a:rPr lang="zh-CN" altLang="zh-CN" sz="3600" b="1" kern="100" dirty="0">
                <a:solidFill>
                  <a:srgbClr val="7030A0"/>
                </a:solidFill>
                <a:latin typeface="Times New Roman"/>
                <a:ea typeface="方正细黑一简体"/>
                <a:cs typeface="Times New Roman"/>
              </a:rPr>
              <a:t>　中国外交与国际视野</a:t>
            </a:r>
            <a:endParaRPr lang="zh-CN" altLang="zh-CN" sz="3600" kern="100" dirty="0">
              <a:latin typeface="宋体"/>
              <a:cs typeface="Courier New"/>
            </a:endParaRPr>
          </a:p>
          <a:p>
            <a:pPr indent="713740" algn="just">
              <a:tabLst>
                <a:tab pos="1350645" algn="l"/>
                <a:tab pos="2430780" algn="l"/>
              </a:tabLst>
            </a:pPr>
            <a:endParaRPr lang="en-US" altLang="zh-CN" b="1" kern="100" dirty="0" smtClean="0">
              <a:latin typeface="Times New Roman"/>
              <a:ea typeface="方正细黑一简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全国乙卷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截至</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月，中国同发展中国家建立农业合作区并派遣大批专家和技术人员，推广农业技术</a:t>
            </a:r>
            <a:r>
              <a:rPr lang="en-US" altLang="zh-CN" b="1" kern="100" dirty="0">
                <a:latin typeface="Times New Roman"/>
                <a:ea typeface="方正细黑一简体"/>
                <a:cs typeface="Courier New"/>
              </a:rPr>
              <a:t>1 000</a:t>
            </a:r>
            <a:r>
              <a:rPr lang="zh-CN" altLang="zh-CN" b="1" kern="100" dirty="0">
                <a:latin typeface="Times New Roman"/>
                <a:ea typeface="方正细黑一简体"/>
                <a:cs typeface="Times New Roman"/>
              </a:rPr>
              <a:t>多项，带动项目区农作物平均增产</a:t>
            </a:r>
            <a:r>
              <a:rPr lang="en-US" altLang="zh-CN" b="1" kern="100" dirty="0">
                <a:latin typeface="Times New Roman"/>
                <a:ea typeface="方正细黑一简体"/>
                <a:cs typeface="Courier New"/>
              </a:rPr>
              <a:t>30%—60%</a:t>
            </a:r>
            <a:r>
              <a:rPr lang="zh-CN" altLang="zh-CN" b="1" kern="100" dirty="0">
                <a:latin typeface="Times New Roman"/>
                <a:ea typeface="方正细黑一简体"/>
                <a:cs typeface="Times New Roman"/>
              </a:rPr>
              <a:t>，超过</a:t>
            </a:r>
            <a:r>
              <a:rPr lang="en-US" altLang="zh-CN" b="1" kern="100" dirty="0">
                <a:latin typeface="Times New Roman"/>
                <a:ea typeface="方正细黑一简体"/>
                <a:cs typeface="Courier New"/>
              </a:rPr>
              <a:t>150</a:t>
            </a:r>
            <a:r>
              <a:rPr lang="zh-CN" altLang="zh-CN" b="1" kern="100" dirty="0">
                <a:latin typeface="Times New Roman"/>
                <a:ea typeface="方正细黑一简体"/>
                <a:cs typeface="Times New Roman"/>
              </a:rPr>
              <a:t>万农户从中受益。中国重视同发展中国家的农业科技交流，是因为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p>
        </p:txBody>
      </p:sp>
      <p:sp>
        <p:nvSpPr>
          <p:cNvPr id="4" name="剪去对角的矩形 3"/>
          <p:cNvSpPr/>
          <p:nvPr/>
        </p:nvSpPr>
        <p:spPr>
          <a:xfrm>
            <a:off x="4003595" y="1628800"/>
            <a:ext cx="4182224"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095621" y="1628800"/>
            <a:ext cx="4123245" cy="584775"/>
          </a:xfrm>
          <a:prstGeom prst="rect">
            <a:avLst/>
          </a:prstGeom>
        </p:spPr>
        <p:txBody>
          <a:bodyPr wrap="none">
            <a:spAutoFit/>
          </a:bodyPr>
          <a:lstStyle/>
          <a:p>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真题集训</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练中提能</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en-US" sz="3200" dirty="0"/>
          </a:p>
        </p:txBody>
      </p:sp>
    </p:spTree>
    <p:extLst>
      <p:ext uri="{BB962C8B-B14F-4D97-AF65-F5344CB8AC3E}">
        <p14:creationId xmlns:p14="http://schemas.microsoft.com/office/powerpoint/2010/main" val="217572610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1052736"/>
            <a:ext cx="10975658" cy="4114512"/>
          </a:xfrm>
        </p:spPr>
        <p:txBody>
          <a:bodyPr>
            <a:normAutofit/>
          </a:bodyPr>
          <a:lstStyle/>
          <a:p>
            <a:pPr lvl="0" indent="713740" algn="just">
              <a:tabLst>
                <a:tab pos="1350645" algn="l"/>
                <a:tab pos="2430780" algn="l"/>
              </a:tabLst>
            </a:pPr>
            <a:r>
              <a:rPr lang="zh-CN" altLang="zh-CN" b="1" kern="100" dirty="0">
                <a:solidFill>
                  <a:prstClr val="black"/>
                </a:solidFill>
                <a:latin typeface="Times New Roman"/>
                <a:ea typeface="方正细黑一简体"/>
                <a:cs typeface="宋体"/>
              </a:rPr>
              <a:t>①</a:t>
            </a:r>
            <a:r>
              <a:rPr lang="zh-CN" altLang="zh-CN" b="1" kern="100" dirty="0">
                <a:solidFill>
                  <a:prstClr val="black"/>
                </a:solidFill>
                <a:latin typeface="Times New Roman"/>
                <a:ea typeface="方正细黑一简体"/>
                <a:cs typeface="Times New Roman"/>
              </a:rPr>
              <a:t>中国的农业科技水平居于世界领先地位　</a:t>
            </a:r>
            <a:endParaRPr lang="en-US" altLang="zh-CN" b="1" kern="100" dirty="0" smtClean="0">
              <a:solidFill>
                <a:prstClr val="black"/>
              </a:solidFill>
              <a:latin typeface="Times New Roman"/>
              <a:ea typeface="方正细黑一简体"/>
              <a:cs typeface="Times New Roman"/>
            </a:endParaRPr>
          </a:p>
          <a:p>
            <a:pPr lvl="0" indent="713740" algn="just">
              <a:tabLst>
                <a:tab pos="1350645" algn="l"/>
                <a:tab pos="2430780" algn="l"/>
              </a:tabLst>
            </a:pPr>
            <a:r>
              <a:rPr lang="zh-CN" altLang="zh-CN" b="1" kern="100" dirty="0" smtClean="0">
                <a:solidFill>
                  <a:prstClr val="black"/>
                </a:solidFill>
                <a:latin typeface="Times New Roman"/>
                <a:ea typeface="方正细黑一简体"/>
                <a:cs typeface="宋体"/>
              </a:rPr>
              <a:t>②</a:t>
            </a:r>
            <a:r>
              <a:rPr lang="zh-CN" altLang="zh-CN" b="1" kern="100" dirty="0">
                <a:solidFill>
                  <a:prstClr val="black"/>
                </a:solidFill>
                <a:latin typeface="Times New Roman"/>
                <a:ea typeface="方正细黑一简体"/>
                <a:cs typeface="Times New Roman"/>
              </a:rPr>
              <a:t>发展中国家的发展关系到世界的稳定和繁荣　</a:t>
            </a:r>
            <a:endParaRPr lang="en-US" altLang="zh-CN" b="1" kern="100" dirty="0" smtClean="0">
              <a:solidFill>
                <a:prstClr val="black"/>
              </a:solidFill>
              <a:latin typeface="Times New Roman"/>
              <a:ea typeface="方正细黑一简体"/>
              <a:cs typeface="Times New Roman"/>
            </a:endParaRPr>
          </a:p>
          <a:p>
            <a:pPr lvl="0" indent="713740" algn="just">
              <a:tabLst>
                <a:tab pos="1350645" algn="l"/>
                <a:tab pos="2430780" algn="l"/>
              </a:tabLst>
            </a:pPr>
            <a:r>
              <a:rPr lang="zh-CN" altLang="zh-CN" b="1" kern="100" dirty="0" smtClean="0">
                <a:solidFill>
                  <a:prstClr val="black"/>
                </a:solidFill>
                <a:latin typeface="Times New Roman"/>
                <a:ea typeface="方正细黑一简体"/>
                <a:cs typeface="宋体"/>
              </a:rPr>
              <a:t>③</a:t>
            </a:r>
            <a:r>
              <a:rPr lang="zh-CN" altLang="zh-CN" b="1" kern="100" dirty="0">
                <a:solidFill>
                  <a:prstClr val="black"/>
                </a:solidFill>
                <a:latin typeface="Times New Roman"/>
                <a:ea typeface="方正细黑一简体"/>
                <a:cs typeface="Times New Roman"/>
              </a:rPr>
              <a:t>中国在解决发展中国家粮食安全问题上负有直接责任　</a:t>
            </a:r>
            <a:endParaRPr lang="en-US" altLang="zh-CN" b="1" kern="100" dirty="0" smtClean="0">
              <a:solidFill>
                <a:prstClr val="black"/>
              </a:solidFill>
              <a:latin typeface="Times New Roman"/>
              <a:ea typeface="方正细黑一简体"/>
              <a:cs typeface="Times New Roman"/>
            </a:endParaRPr>
          </a:p>
          <a:p>
            <a:pPr lvl="0" indent="713740" algn="just">
              <a:tabLst>
                <a:tab pos="1350645" algn="l"/>
                <a:tab pos="2430780" algn="l"/>
              </a:tabLst>
            </a:pPr>
            <a:r>
              <a:rPr lang="zh-CN" altLang="zh-CN" b="1" kern="100" dirty="0" smtClean="0">
                <a:solidFill>
                  <a:prstClr val="black"/>
                </a:solidFill>
                <a:latin typeface="Times New Roman"/>
                <a:ea typeface="方正细黑一简体"/>
                <a:cs typeface="宋体"/>
              </a:rPr>
              <a:t>④</a:t>
            </a:r>
            <a:r>
              <a:rPr lang="zh-CN" altLang="zh-CN" b="1" kern="100" dirty="0">
                <a:solidFill>
                  <a:prstClr val="black"/>
                </a:solidFill>
                <a:latin typeface="Times New Roman"/>
                <a:ea typeface="方正细黑一简体"/>
                <a:cs typeface="Times New Roman"/>
              </a:rPr>
              <a:t>中国外交长期致力于缩小南北发展差距、消除发展赤</a:t>
            </a:r>
            <a:r>
              <a:rPr lang="zh-CN" altLang="zh-CN" b="1" kern="100" dirty="0" smtClean="0">
                <a:solidFill>
                  <a:prstClr val="black"/>
                </a:solidFill>
                <a:latin typeface="Times New Roman"/>
                <a:ea typeface="方正细黑一简体"/>
                <a:cs typeface="Times New Roman"/>
              </a:rPr>
              <a:t>字</a:t>
            </a:r>
            <a:endParaRPr lang="en-US" altLang="zh-CN" b="1" kern="100" dirty="0" smtClean="0">
              <a:latin typeface="Times New Roman"/>
              <a:ea typeface="方正细黑一简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zh-CN" sz="1050" kern="100" dirty="0">
              <a:latin typeface="宋体"/>
              <a:cs typeface="Courier New"/>
            </a:endParaRPr>
          </a:p>
        </p:txBody>
      </p:sp>
    </p:spTree>
    <p:extLst>
      <p:ext uri="{BB962C8B-B14F-4D97-AF65-F5344CB8AC3E}">
        <p14:creationId xmlns:p14="http://schemas.microsoft.com/office/powerpoint/2010/main" val="275795683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869616"/>
            <a:ext cx="10975658" cy="4978559"/>
          </a:xfrm>
        </p:spPr>
        <p:txBody>
          <a:bodyPr>
            <a:normAutofit/>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发</a:t>
            </a:r>
            <a:r>
              <a:rPr lang="zh-CN" altLang="zh-CN" b="1" kern="100" dirty="0">
                <a:latin typeface="Times New Roman"/>
                <a:ea typeface="方正细黑一简体"/>
                <a:cs typeface="Times New Roman"/>
              </a:rPr>
              <a:t>展中国家是世界的重要组成部分，中国重视同发展中国家的农业科技交流，有利于提高相关国家的农业科技水平，促进这些国家经济发展，有利于缩小南北发展差距、消除发展赤字，促进世界的稳定和繁荣，</a:t>
            </a:r>
            <a:r>
              <a:rPr lang="zh-CN" altLang="zh-CN" b="1" kern="100" dirty="0">
                <a:latin typeface="Times New Roman"/>
                <a:ea typeface="方正细黑一简体"/>
                <a:cs typeface="宋体"/>
              </a:rPr>
              <a:t>②④</a:t>
            </a:r>
            <a:r>
              <a:rPr lang="zh-CN" altLang="zh-CN" b="1" kern="100" dirty="0">
                <a:latin typeface="Times New Roman"/>
                <a:ea typeface="方正细黑一简体"/>
                <a:cs typeface="Times New Roman"/>
              </a:rPr>
              <a:t>正确。</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居于世界领先地位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夸大了我国的农业科技水平。解决发展中国家粮食安全问题，应该由这些国家自身承担直接责任，中国不负有直接责任，</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148843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北京高考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长安复携手，丝路启新程。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中吉乌公路、中塔公路、中哈原油管道、中国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中亚天然气管道是今天的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丝路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，货运列车和直飞航班是当代的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驼队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从</a:t>
            </a:r>
            <a:r>
              <a:rPr lang="en-US" altLang="zh-CN" b="1" kern="100" dirty="0">
                <a:latin typeface="Times New Roman"/>
                <a:ea typeface="方正细黑一简体"/>
                <a:cs typeface="Courier New"/>
              </a:rPr>
              <a:t>2013</a:t>
            </a:r>
            <a:r>
              <a:rPr lang="zh-CN" altLang="zh-CN" b="1" kern="100" dirty="0">
                <a:latin typeface="Times New Roman"/>
                <a:ea typeface="方正细黑一简体"/>
                <a:cs typeface="Times New Roman"/>
              </a:rPr>
              <a:t>年提出共建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丝绸之路经济带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倡议到</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年召开中国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中亚峰会，中国同中亚国家的关系进入一个崭新时代。这是因为，中国与中亚国家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有着深厚的历史渊源、广泛的现实需求、坚实的民意基础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和平合作、开放包容、互学互鉴、互利共赢</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同为发展中国家，有结盟的利益诉求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共同建立起了适应国际力量对比新变化的全球治理体系</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317102018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从</a:t>
            </a:r>
            <a:r>
              <a:rPr lang="zh-CN" altLang="zh-CN" b="1" kern="100" dirty="0">
                <a:latin typeface="Times New Roman"/>
                <a:ea typeface="方正细黑一简体"/>
                <a:cs typeface="Times New Roman"/>
              </a:rPr>
              <a:t>共建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丝绸之路经济带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倡议到召开中国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中亚峰会，中国和中亚国家的关系迈入崭新时代，说明中国与中亚国家有着深厚的历史渊源、广泛的现实需求、坚实的民意基础，坚持和平合作、开放包容、互学互鉴、互利共赢的原则，</a:t>
            </a:r>
            <a:r>
              <a:rPr lang="zh-CN" altLang="zh-CN" b="1" kern="100" dirty="0">
                <a:latin typeface="Times New Roman"/>
                <a:ea typeface="方正细黑一简体"/>
                <a:cs typeface="宋体"/>
              </a:rPr>
              <a:t>①②</a:t>
            </a:r>
            <a:r>
              <a:rPr lang="zh-CN" altLang="zh-CN" b="1" kern="100" dirty="0">
                <a:latin typeface="Times New Roman"/>
                <a:ea typeface="方正细黑一简体"/>
                <a:cs typeface="Times New Roman"/>
              </a:rPr>
              <a:t>正确。中国坚持走和平发展道路，不与任何国家结盟，</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错误。适应国际力量对比新变化的全球治理体系还没有建立起来，</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错误。故答案为</a:t>
            </a:r>
            <a:r>
              <a:rPr lang="en-US" altLang="zh-CN" b="1" kern="100" dirty="0">
                <a:latin typeface="Times New Roman"/>
                <a:ea typeface="方正细黑一简体"/>
                <a:cs typeface="Courier New"/>
              </a:rPr>
              <a:t>A</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328106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湖南高考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新时代的中国青年，在多个国际机制青年领域合作文件的制定过程中，积极贡献智慧、提出主张；在全球</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多个国家，开展医疗卫生、农业技术、经济管理等志愿服务；在北京</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年冬奥会、冬残奥会上，超越语言的障碍、文化的差异，搭建起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一起向未来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的桥梁。一系列行动展示出中国青年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立足各国国家利益，践行共商共建共享理念</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顺应世界多极化趋势，建立国际政治经济新秩序</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具有全球视野，为世界和平发展贡献智慧与力量</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不负未来之托，担当构建人类命运共同体的青春使命</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232810630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新</a:t>
            </a:r>
            <a:r>
              <a:rPr lang="zh-CN" altLang="zh-CN" b="1" kern="100" dirty="0">
                <a:latin typeface="Times New Roman"/>
                <a:ea typeface="方正细黑一简体"/>
                <a:cs typeface="Times New Roman"/>
              </a:rPr>
              <a:t>时代的中国青年在多个国际机制青年领域合作文件的制定过程中积极贡献智慧、提出主张，在多个国家开展志愿服务，说明中国青年具有全球视野，为世界和平发展贡献智慧与力量，</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符合题意。新时代的中国青年在北京</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年冬奥会、冬残奥会上，超越障碍和差异，搭建起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一起向未来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的桥梁，这说明中国青年不负未来之托，担当构建人类命运共同体的青春使命，</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符合题意。中国青年应立足本国国家利益而非各国国家利益，</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错误。中国青年的作为与世界多极化趋势无关，且国际政治经济新秩序尚未建立，</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错</a:t>
            </a:r>
            <a:r>
              <a:rPr lang="zh-CN" altLang="zh-CN" b="1" kern="100" dirty="0" smtClean="0">
                <a:latin typeface="Times New Roman"/>
                <a:ea typeface="方正细黑一简体"/>
                <a:cs typeface="Times New Roman"/>
              </a:rPr>
              <a:t>误。</a:t>
            </a:r>
            <a:endParaRPr lang="zh-CN" altLang="zh-CN" sz="1050" kern="100" dirty="0">
              <a:effectLst/>
              <a:latin typeface="宋体"/>
              <a:cs typeface="Courier New"/>
            </a:endParaRPr>
          </a:p>
        </p:txBody>
      </p:sp>
    </p:spTree>
    <p:extLst>
      <p:ext uri="{BB962C8B-B14F-4D97-AF65-F5344CB8AC3E}">
        <p14:creationId xmlns:p14="http://schemas.microsoft.com/office/powerpoint/2010/main" val="2328106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340768"/>
            <a:ext cx="10975658" cy="3740465"/>
          </a:xfrm>
        </p:spPr>
        <p:txBody>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把握高考动向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在国际社会中，我国一直在发挥负责任大国作用，积极参与全球治理体系改革和建设，不断贡献中国智慧和力量。应关注中国在国际事务、国际关系、国际会议中提出的关于推进人类命运共同体的主张、政策、思想，在参与全球经济治理、全球环境治理等的主张</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32810630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知能优化拓展　</a:t>
            </a:r>
            <a:endParaRPr lang="zh-CN" altLang="zh-CN" sz="1050" kern="100" dirty="0">
              <a:latin typeface="宋体"/>
              <a:cs typeface="Courier New"/>
            </a:endParaRPr>
          </a:p>
          <a:p>
            <a:pPr indent="713740" algn="ctr">
              <a:tabLst>
                <a:tab pos="1350645" algn="l"/>
                <a:tab pos="2430780" algn="l"/>
              </a:tabLst>
            </a:pPr>
            <a:r>
              <a:rPr lang="zh-CN" altLang="zh-CN" b="1" kern="100" dirty="0">
                <a:solidFill>
                  <a:srgbClr val="7030A0"/>
                </a:solidFill>
                <a:latin typeface="Times New Roman"/>
                <a:ea typeface="方正细黑一简体"/>
                <a:cs typeface="Times New Roman"/>
              </a:rPr>
              <a:t>建立新型国际关系</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建立以合作共赢为核心的新型国际关系，是我们党立足时代发展潮流和我国根本利益作出的战略选择，反映了中国人民和世界人民的共同心愿。面对国际形势的深刻变化和世界各国同舟共济的客观要求，各国应该共同推动建立以合作共赢为核心的新型国际关系，各国人民应该一起来维护世界和平、促进共同发展</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32810630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normAutofit fontScale="92500" lnSpcReduction="10000"/>
          </a:bodyPr>
          <a:lstStyle/>
          <a:p>
            <a:pPr indent="713740" algn="just">
              <a:tabLst>
                <a:tab pos="1350645" algn="l"/>
                <a:tab pos="243078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三</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澄清易错微点　</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．国际交流合作的主要障碍不是发展道路不同，不是制度不同，也不是意识形态不同，而是霸权主义和强权政治。</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．中国是不结盟国家，发展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伙伴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关系不等于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结盟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关系。</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不要把未来时当成现在时。在命题过程中常常在题肢中把未来的期望当成现在已经完成而造成误选。如维护世界和平稳定是世界各国的共同期待，显然目前并不是这样，有些国家唯恐天下不乱，并不希望世界和平与安定</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32810630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717891" y="1356192"/>
            <a:ext cx="10759394" cy="4114512"/>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陕西榆林四模</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月，中国发布的《全球安全倡议概念文件》指出，坚决维护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核战争打不赢也打不得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共识。遵守</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月五核国领导人发表的《关于防止核战争与避免军备竞赛的联合声明》，加强核武器国家对话合作，降低核战争风险。促进核安全国际合作，建立公平、合作、共赢的国际核安全体系。这一倡议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sz="1050" kern="100" dirty="0">
              <a:latin typeface="宋体"/>
              <a:cs typeface="Courier New"/>
            </a:endParaRPr>
          </a:p>
        </p:txBody>
      </p:sp>
      <p:sp>
        <p:nvSpPr>
          <p:cNvPr id="7" name="剪去对角的矩形 6"/>
          <p:cNvSpPr/>
          <p:nvPr/>
        </p:nvSpPr>
        <p:spPr>
          <a:xfrm>
            <a:off x="4003595" y="643212"/>
            <a:ext cx="4182224" cy="576064"/>
          </a:xfrm>
          <a:prstGeom prst="snip2Diag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783706" y="476672"/>
            <a:ext cx="4392549" cy="753283"/>
          </a:xfrm>
          <a:prstGeom prst="rect">
            <a:avLst/>
          </a:prstGeom>
        </p:spPr>
        <p:txBody>
          <a:bodyPr wrap="none">
            <a:spAutoFit/>
          </a:bodyPr>
          <a:lstStyle/>
          <a:p>
            <a:pPr indent="266700" algn="ctr">
              <a:lnSpc>
                <a:spcPct val="150000"/>
              </a:lnSpc>
              <a:spcAft>
                <a:spcPts val="0"/>
              </a:spcAft>
              <a:tabLst>
                <a:tab pos="1350645" algn="l"/>
                <a:tab pos="2430780" algn="l"/>
              </a:tabLst>
            </a:pP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即时训练</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r>
              <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应用体验</a:t>
            </a:r>
            <a:r>
              <a:rPr lang="en-US"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rPr>
              <a:t>]</a:t>
            </a:r>
            <a:endParaRPr lang="zh-CN" altLang="zh-CN" sz="3200" b="1" kern="100" dirty="0">
              <a:solidFill>
                <a:srgbClr val="00B050"/>
              </a:solidFill>
              <a:latin typeface="方正细黑一简体" panose="03000509000000000000" pitchFamily="65" charset="-122"/>
              <a:ea typeface="方正细黑一简体" panose="03000509000000000000" pitchFamily="65" charset="-122"/>
              <a:cs typeface="Times New Roman"/>
            </a:endParaRPr>
          </a:p>
        </p:txBody>
      </p:sp>
    </p:spTree>
    <p:extLst>
      <p:ext uri="{BB962C8B-B14F-4D97-AF65-F5344CB8AC3E}">
        <p14:creationId xmlns:p14="http://schemas.microsoft.com/office/powerpoint/2010/main" val="92875929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24744"/>
            <a:ext cx="10975658" cy="4114512"/>
          </a:xfrm>
        </p:spPr>
        <p:txBody>
          <a:bodyPr>
            <a:normAutofit/>
          </a:bodyPr>
          <a:lstStyle/>
          <a:p>
            <a:pPr lvl="0" indent="713740" algn="just">
              <a:tabLst>
                <a:tab pos="1350645" algn="l"/>
                <a:tab pos="2430780" algn="l"/>
              </a:tabLst>
            </a:pPr>
            <a:r>
              <a:rPr lang="zh-CN" altLang="zh-CN" b="1" kern="100" dirty="0">
                <a:solidFill>
                  <a:prstClr val="black"/>
                </a:solidFill>
                <a:latin typeface="Times New Roman"/>
                <a:ea typeface="方正细黑一简体"/>
                <a:cs typeface="宋体"/>
              </a:rPr>
              <a:t>①</a:t>
            </a:r>
            <a:r>
              <a:rPr lang="zh-CN" altLang="zh-CN" b="1" kern="100" dirty="0">
                <a:solidFill>
                  <a:prstClr val="black"/>
                </a:solidFill>
                <a:latin typeface="Times New Roman"/>
                <a:ea typeface="方正细黑一简体"/>
                <a:cs typeface="Times New Roman"/>
              </a:rPr>
              <a:t>反映了我国是维护世界和平、促进共同发展的核心力量　</a:t>
            </a:r>
            <a:endParaRPr lang="en-US" altLang="zh-CN" b="1" kern="100" dirty="0" smtClean="0">
              <a:solidFill>
                <a:prstClr val="black"/>
              </a:solidFill>
              <a:latin typeface="Times New Roman"/>
              <a:ea typeface="方正细黑一简体"/>
              <a:cs typeface="Times New Roman"/>
            </a:endParaRPr>
          </a:p>
          <a:p>
            <a:pPr lvl="0" indent="713740" algn="just">
              <a:tabLst>
                <a:tab pos="1350645" algn="l"/>
                <a:tab pos="2430780" algn="l"/>
              </a:tabLst>
            </a:pPr>
            <a:r>
              <a:rPr lang="zh-CN" altLang="zh-CN" b="1" kern="100" dirty="0" smtClean="0">
                <a:solidFill>
                  <a:prstClr val="black"/>
                </a:solidFill>
                <a:latin typeface="Times New Roman"/>
                <a:ea typeface="方正细黑一简体"/>
                <a:cs typeface="宋体"/>
              </a:rPr>
              <a:t>②</a:t>
            </a:r>
            <a:r>
              <a:rPr lang="zh-CN" altLang="zh-CN" b="1" kern="100" dirty="0">
                <a:solidFill>
                  <a:prstClr val="black"/>
                </a:solidFill>
                <a:latin typeface="Times New Roman"/>
                <a:ea typeface="方正细黑一简体"/>
                <a:cs typeface="Times New Roman"/>
              </a:rPr>
              <a:t>彰显了中国维护世界和平和守护全球安全的责任与担当　</a:t>
            </a:r>
            <a:endParaRPr lang="en-US" altLang="zh-CN" b="1" kern="100" dirty="0" smtClean="0">
              <a:solidFill>
                <a:prstClr val="black"/>
              </a:solidFill>
              <a:latin typeface="Times New Roman"/>
              <a:ea typeface="方正细黑一简体"/>
              <a:cs typeface="Times New Roman"/>
            </a:endParaRPr>
          </a:p>
          <a:p>
            <a:pPr lvl="0" indent="713740" algn="just">
              <a:tabLst>
                <a:tab pos="1350645" algn="l"/>
                <a:tab pos="2430780" algn="l"/>
              </a:tabLst>
            </a:pPr>
            <a:r>
              <a:rPr lang="zh-CN" altLang="zh-CN" b="1" kern="100" dirty="0" smtClean="0">
                <a:solidFill>
                  <a:prstClr val="black"/>
                </a:solidFill>
                <a:latin typeface="Times New Roman"/>
                <a:ea typeface="方正细黑一简体"/>
                <a:cs typeface="宋体"/>
              </a:rPr>
              <a:t>③</a:t>
            </a:r>
            <a:r>
              <a:rPr lang="zh-CN" altLang="zh-CN" b="1" kern="100" dirty="0">
                <a:solidFill>
                  <a:prstClr val="black"/>
                </a:solidFill>
                <a:latin typeface="Times New Roman"/>
                <a:ea typeface="方正细黑一简体"/>
                <a:cs typeface="Times New Roman"/>
              </a:rPr>
              <a:t>反映了维护国际和平已经成为世界各国的共同价值追求　</a:t>
            </a:r>
            <a:endParaRPr lang="en-US" altLang="zh-CN" b="1" kern="100" dirty="0" smtClean="0">
              <a:solidFill>
                <a:prstClr val="black"/>
              </a:solidFill>
              <a:latin typeface="Times New Roman"/>
              <a:ea typeface="方正细黑一简体"/>
              <a:cs typeface="Times New Roman"/>
            </a:endParaRPr>
          </a:p>
          <a:p>
            <a:pPr lvl="0" indent="713740" algn="just">
              <a:tabLst>
                <a:tab pos="1350645" algn="l"/>
                <a:tab pos="2430780" algn="l"/>
              </a:tabLst>
            </a:pPr>
            <a:r>
              <a:rPr lang="zh-CN" altLang="zh-CN" b="1" kern="100" dirty="0" smtClean="0">
                <a:solidFill>
                  <a:prstClr val="black"/>
                </a:solidFill>
                <a:latin typeface="Times New Roman"/>
                <a:ea typeface="方正细黑一简体"/>
                <a:cs typeface="宋体"/>
              </a:rPr>
              <a:t>④</a:t>
            </a:r>
            <a:r>
              <a:rPr lang="zh-CN" altLang="zh-CN" b="1" kern="100" dirty="0">
                <a:solidFill>
                  <a:prstClr val="black"/>
                </a:solidFill>
                <a:latin typeface="Times New Roman"/>
                <a:ea typeface="方正细黑一简体"/>
                <a:cs typeface="Times New Roman"/>
              </a:rPr>
              <a:t>能推动国际社会携手为动荡变化的时代注入更多稳定</a:t>
            </a:r>
            <a:r>
              <a:rPr lang="zh-CN" altLang="zh-CN" b="1" kern="100" dirty="0" smtClean="0">
                <a:solidFill>
                  <a:prstClr val="black"/>
                </a:solidFill>
                <a:latin typeface="Times New Roman"/>
                <a:ea typeface="方正细黑一简体"/>
                <a:cs typeface="Times New Roman"/>
              </a:rPr>
              <a:t>性</a:t>
            </a:r>
            <a:endParaRPr lang="en-US" altLang="zh-CN" b="1" kern="100" dirty="0" smtClean="0">
              <a:latin typeface="Times New Roman"/>
              <a:ea typeface="方正细黑一简体"/>
              <a:cs typeface="Courier New"/>
            </a:endParaRPr>
          </a:p>
          <a:p>
            <a:pPr indent="713740" algn="just">
              <a:tabLst>
                <a:tab pos="1350645" algn="l"/>
                <a:tab pos="2430780" algn="l"/>
              </a:tabLst>
            </a:pPr>
            <a:r>
              <a:rPr lang="en-US" altLang="zh-CN" b="1" kern="100" dirty="0" smtClean="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②④</a:t>
            </a:r>
            <a:endParaRPr lang="zh-CN" altLang="zh-CN" sz="1050" kern="100" dirty="0">
              <a:latin typeface="宋体"/>
              <a:cs typeface="Courier New"/>
            </a:endParaRPr>
          </a:p>
        </p:txBody>
      </p:sp>
    </p:spTree>
    <p:extLst>
      <p:ext uri="{BB962C8B-B14F-4D97-AF65-F5344CB8AC3E}">
        <p14:creationId xmlns:p14="http://schemas.microsoft.com/office/powerpoint/2010/main" val="185971291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答</a:t>
            </a:r>
            <a:r>
              <a:rPr lang="zh-CN" altLang="zh-CN" b="1" kern="100" dirty="0">
                <a:solidFill>
                  <a:srgbClr val="FF0000"/>
                </a:solidFill>
                <a:latin typeface="Times New Roman"/>
                <a:ea typeface="方正细黑一简体"/>
                <a:cs typeface="Times New Roman"/>
              </a:rPr>
              <a:t>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我</a:t>
            </a:r>
            <a:r>
              <a:rPr lang="zh-CN" altLang="zh-CN" b="1" kern="100" dirty="0">
                <a:latin typeface="Times New Roman"/>
                <a:ea typeface="方正细黑一简体"/>
                <a:cs typeface="Times New Roman"/>
              </a:rPr>
              <a:t>国是维护世界和平、促进共同发展的重要力量，但不能夸大为核心力量，</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错误。中国发布的《全球安全倡议概念文件》指出，坚决维护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核战争打不赢也打不得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共识，强调促进核安全国际合作，建立公平、合作、共赢的国际核安全体系，这一倡议彰显了中国维护世界和平和守护全球安全的责任与担当，能推动国际社会携手为动荡变化的时代注入更多稳定性，</a:t>
            </a:r>
            <a:r>
              <a:rPr lang="zh-CN" altLang="zh-CN" b="1" kern="100" dirty="0">
                <a:latin typeface="Times New Roman"/>
                <a:ea typeface="方正细黑一简体"/>
                <a:cs typeface="宋体"/>
              </a:rPr>
              <a:t>②④</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维护国际和平已经成为世界各国的共同价值追求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表述过于绝对，</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359698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5037"/>
            <a:ext cx="10975658" cy="6626463"/>
          </a:xfrm>
        </p:spPr>
        <p:txBody>
          <a:bodyPr>
            <a:normAutofit lnSpcReduction="10000"/>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．习近平主席在二十国集团领导人第十七次峰会上的讲话指出，各国要树立人类命运共同体意识，倡导和平、发展、合作、共赢，让团结代替分裂、合作代替对抗、包容代替排他，共同破解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世界怎么了、我们怎么办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这一时代课题，共渡难关，共创未来。下列对此认识正确的是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要以人类命运共同体的视角观察全球问题，构建全球治理体系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在人类发展面临的重大挑战上，世界各国的根本利益是一致的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在全球治理中加强多边合作已成为世界各国的普遍共识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中国积极履行大国责任和担当，在全球治理中贡献中国智慧</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93224283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64094" y="1135287"/>
            <a:ext cx="10866988" cy="4525963"/>
          </a:xfrm>
        </p:spPr>
        <p:txBody>
          <a:bodyPr>
            <a:normAutofit lnSpcReduction="10000"/>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各</a:t>
            </a:r>
            <a:r>
              <a:rPr lang="zh-CN" altLang="zh-CN" b="1" kern="100" dirty="0">
                <a:latin typeface="Times New Roman"/>
                <a:ea typeface="方正细黑一简体"/>
                <a:cs typeface="Times New Roman"/>
              </a:rPr>
              <a:t>国要树立人类命运共同体意识，表明中国积极履行大国责任和担当，在全球治理中贡献中国智慧，倡导以人类命运共同体的视角观察全球问题，构建全球治理体系，各国应共渡难关，共创未来，</a:t>
            </a:r>
            <a:r>
              <a:rPr lang="zh-CN" altLang="zh-CN" b="1" kern="100" dirty="0">
                <a:latin typeface="Times New Roman"/>
                <a:ea typeface="方正细黑一简体"/>
                <a:cs typeface="宋体"/>
              </a:rPr>
              <a:t>①④</a:t>
            </a:r>
            <a:r>
              <a:rPr lang="zh-CN" altLang="zh-CN" b="1" kern="100" dirty="0">
                <a:latin typeface="Times New Roman"/>
                <a:ea typeface="方正细黑一简体"/>
                <a:cs typeface="Times New Roman"/>
              </a:rPr>
              <a:t>符合题意。各国的根本利益是不一致的，</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错误。在全球治理中加强多边合作已成为广泛共识，但还不是世界各国的普遍共识，</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769135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1993</a:t>
            </a:r>
            <a:r>
              <a:rPr lang="zh-CN" altLang="zh-CN" b="1" kern="100" dirty="0">
                <a:latin typeface="Times New Roman"/>
                <a:ea typeface="方正细黑一简体"/>
                <a:cs typeface="Times New Roman"/>
              </a:rPr>
              <a:t>年至</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月，中国累计派出援助圭亚那医疗队</a:t>
            </a:r>
            <a:r>
              <a:rPr lang="en-US" altLang="zh-CN" b="1" kern="100" dirty="0">
                <a:latin typeface="Times New Roman"/>
                <a:ea typeface="方正细黑一简体"/>
                <a:cs typeface="Courier New"/>
              </a:rPr>
              <a:t>18</a:t>
            </a:r>
            <a:r>
              <a:rPr lang="zh-CN" altLang="zh-CN" b="1" kern="100" dirty="0">
                <a:latin typeface="Times New Roman"/>
                <a:ea typeface="方正细黑一简体"/>
                <a:cs typeface="Times New Roman"/>
              </a:rPr>
              <a:t>期</a:t>
            </a:r>
            <a:r>
              <a:rPr lang="en-US" altLang="zh-CN" b="1" kern="100" dirty="0">
                <a:latin typeface="Times New Roman"/>
                <a:ea typeface="方正细黑一简体"/>
                <a:cs typeface="Courier New"/>
              </a:rPr>
              <a:t>263</a:t>
            </a:r>
            <a:r>
              <a:rPr lang="zh-CN" altLang="zh-CN" b="1" kern="100" dirty="0">
                <a:latin typeface="Times New Roman"/>
                <a:ea typeface="方正细黑一简体"/>
                <a:cs typeface="Times New Roman"/>
              </a:rPr>
              <a:t>人次，在当地乔治敦公立医院、林登地区医院等开展医疗援助。为了帮助更多圭亚那民众，医疗队多次组织对偏远地区或弱势群体的义诊活动，向孤儿院捐赠物资、赠送玩具和文具，为福利院儿童进行全面健康体检。开展对圭亚那的医疗援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增进了中圭两国的文化交流　</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有助于改善圭亚那民生状况　</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强化了中圭两国的同盟关系　</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创新了南南国家的合作形式</a:t>
            </a:r>
            <a:endParaRPr lang="zh-CN" altLang="zh-CN" sz="1050" kern="100" dirty="0">
              <a:latin typeface="宋体"/>
              <a:cs typeface="Courier New"/>
            </a:endParaRPr>
          </a:p>
          <a:p>
            <a:pPr indent="713740" algn="just">
              <a:tabLst>
                <a:tab pos="1350645" algn="l"/>
                <a:tab pos="243078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①②</a:t>
            </a:r>
            <a:r>
              <a:rPr lang="zh-CN" altLang="zh-CN" b="1" kern="100" dirty="0">
                <a:latin typeface="宋体"/>
                <a:ea typeface="Times New Roman"/>
                <a:cs typeface="Courier New"/>
              </a:rPr>
              <a:t> </a:t>
            </a:r>
            <a:r>
              <a:rPr lang="en-US" altLang="zh-CN" b="1" kern="100" dirty="0">
                <a:latin typeface="宋体"/>
                <a:ea typeface="Times New Roman"/>
                <a:cs typeface="Courier New"/>
              </a:rPr>
              <a:t>	B</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①③</a:t>
            </a:r>
            <a:r>
              <a:rPr lang="zh-CN" altLang="zh-CN" b="1" kern="100" dirty="0">
                <a:latin typeface="宋体"/>
                <a:ea typeface="Times New Roman"/>
                <a:cs typeface="Courier New"/>
              </a:rPr>
              <a:t> </a:t>
            </a:r>
            <a:r>
              <a:rPr lang="en-US" altLang="zh-CN" b="1" kern="100" dirty="0">
                <a:latin typeface="宋体"/>
                <a:ea typeface="Times New Roman"/>
                <a:cs typeface="Courier New"/>
              </a:rPr>
              <a:t>	C</a:t>
            </a:r>
            <a:r>
              <a:rPr lang="zh-CN" altLang="zh-CN" b="1" kern="100" dirty="0">
                <a:latin typeface="Times New Roman"/>
                <a:ea typeface="方正细黑一简体"/>
                <a:cs typeface="Times New Roman"/>
              </a:rPr>
              <a:t>．</a:t>
            </a:r>
            <a:r>
              <a:rPr lang="zh-CN" altLang="zh-CN" b="1" kern="100" dirty="0">
                <a:latin typeface="Times New Roman"/>
                <a:ea typeface="方正细黑一简体"/>
                <a:cs typeface="宋体"/>
              </a:rPr>
              <a:t>②④</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宋体"/>
              </a:rPr>
              <a:t>③④</a:t>
            </a:r>
            <a:endParaRPr lang="zh-CN" altLang="en-US" dirty="0"/>
          </a:p>
        </p:txBody>
      </p:sp>
    </p:spTree>
    <p:extLst>
      <p:ext uri="{BB962C8B-B14F-4D97-AF65-F5344CB8AC3E}">
        <p14:creationId xmlns:p14="http://schemas.microsoft.com/office/powerpoint/2010/main" val="250319082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08989"/>
            <a:ext cx="10975658" cy="4978559"/>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en-US" altLang="zh-CN" b="1" kern="100" dirty="0" smtClean="0">
              <a:solidFill>
                <a:srgbClr val="FF0000"/>
              </a:solidFill>
              <a:latin typeface="Times New Roman"/>
              <a:ea typeface="方正细黑一简体"/>
              <a:cs typeface="Times New Roman"/>
            </a:endParaRPr>
          </a:p>
          <a:p>
            <a:pPr indent="713740" algn="just">
              <a:tabLst>
                <a:tab pos="1350645" algn="l"/>
                <a:tab pos="2430780" algn="l"/>
              </a:tabLst>
            </a:pPr>
            <a:r>
              <a:rPr lang="zh-CN" altLang="zh-CN" b="1" kern="100" dirty="0" smtClean="0">
                <a:solidFill>
                  <a:srgbClr val="FF0000"/>
                </a:solidFill>
                <a:latin typeface="Times New Roman"/>
                <a:ea typeface="方正细黑一简体"/>
                <a:cs typeface="Times New Roman"/>
              </a:rPr>
              <a:t>解</a:t>
            </a:r>
            <a:r>
              <a:rPr lang="zh-CN" altLang="zh-CN" b="1" kern="100" dirty="0">
                <a:solidFill>
                  <a:srgbClr val="FF0000"/>
                </a:solidFill>
                <a:latin typeface="Times New Roman"/>
                <a:ea typeface="方正细黑一简体"/>
                <a:cs typeface="Times New Roman"/>
              </a:rPr>
              <a:t>析</a:t>
            </a:r>
            <a:r>
              <a:rPr lang="zh-CN" altLang="zh-CN" b="1" kern="100" dirty="0" smtClean="0">
                <a:solidFill>
                  <a:srgbClr val="FF0000"/>
                </a:solidFill>
                <a:latin typeface="Times New Roman"/>
                <a:ea typeface="方正细黑一简体"/>
                <a:cs typeface="Times New Roman"/>
              </a:rPr>
              <a:t>：</a:t>
            </a:r>
            <a:r>
              <a:rPr lang="zh-CN" altLang="zh-CN" b="1" kern="100" dirty="0" smtClean="0">
                <a:latin typeface="Times New Roman"/>
                <a:ea typeface="方正细黑一简体"/>
                <a:cs typeface="Times New Roman"/>
              </a:rPr>
              <a:t>中</a:t>
            </a:r>
            <a:r>
              <a:rPr lang="zh-CN" altLang="zh-CN" b="1" kern="100" dirty="0">
                <a:latin typeface="Times New Roman"/>
                <a:ea typeface="方正细黑一简体"/>
                <a:cs typeface="Times New Roman"/>
              </a:rPr>
              <a:t>国医疗队向孤儿院捐赠物资、赠送玩具和文具，组织对偏远地区或弱势群体的义诊活动，有利于促进中圭两国文化交流，</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正确。开展对圭亚那的医疗援助，能够改善其民生状况，</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正确。中国奉行不结盟政策，中圭之间是伙伴关系，而不是同盟关系，</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错误。开展对圭亚那的医疗援助，属于南南合作传统形式，并没有创新合作形式，</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742975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2"/>
          <p:cNvSpPr txBox="1"/>
          <p:nvPr/>
        </p:nvSpPr>
        <p:spPr>
          <a:xfrm>
            <a:off x="3649315" y="2636912"/>
            <a:ext cx="7848872" cy="646331"/>
          </a:xfrm>
          <a:prstGeom prst="rect">
            <a:avLst/>
          </a:prstGeom>
          <a:noFill/>
        </p:spPr>
        <p:txBody>
          <a:bodyPr wrap="square" rtlCol="0">
            <a:spAutoFit/>
          </a:bodyPr>
          <a:lstStyle/>
          <a:p>
            <a:pPr algn="ctr"/>
            <a:r>
              <a:rPr lang="en-US" altLang="zh-CN" sz="3600" b="1" dirty="0">
                <a:solidFill>
                  <a:schemeClr val="accent1">
                    <a:lumMod val="50000"/>
                  </a:schemeClr>
                </a:solidFill>
                <a:latin typeface="微软雅黑" panose="020B0503020204020204" pitchFamily="34" charset="-122"/>
                <a:ea typeface="微软雅黑" panose="020B0503020204020204" pitchFamily="34" charset="-122"/>
              </a:rPr>
              <a:t>Ⅲ. </a:t>
            </a: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深析大题考法</a:t>
            </a:r>
            <a:r>
              <a:rPr lang="en-US" altLang="zh-CN" sz="3600" b="1" dirty="0">
                <a:solidFill>
                  <a:schemeClr val="accent1">
                    <a:lumMod val="50000"/>
                  </a:schemeClr>
                </a:solidFill>
                <a:latin typeface="C-KT" panose="03000509000000000000" pitchFamily="65" charset="-122"/>
                <a:ea typeface="C-KT" panose="03000509000000000000" pitchFamily="65" charset="-122"/>
              </a:rPr>
              <a:t>·</a:t>
            </a:r>
            <a:r>
              <a:rPr lang="zh-CN" altLang="en-US" sz="3600" b="1" dirty="0">
                <a:solidFill>
                  <a:schemeClr val="accent1">
                    <a:lumMod val="50000"/>
                  </a:schemeClr>
                </a:solidFill>
                <a:latin typeface="微软雅黑" panose="020B0503020204020204" pitchFamily="34" charset="-122"/>
                <a:ea typeface="微软雅黑" panose="020B0503020204020204" pitchFamily="34" charset="-122"/>
              </a:rPr>
              <a:t>强化答题规范</a:t>
            </a:r>
          </a:p>
        </p:txBody>
      </p:sp>
      <p:sp>
        <p:nvSpPr>
          <p:cNvPr id="13" name="矩形 12"/>
          <p:cNvSpPr/>
          <p:nvPr/>
        </p:nvSpPr>
        <p:spPr>
          <a:xfrm>
            <a:off x="0" y="2433401"/>
            <a:ext cx="2425179" cy="191588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rot="2700000">
            <a:off x="1758122" y="2707249"/>
            <a:ext cx="1368193" cy="1368193"/>
          </a:xfrm>
          <a:prstGeom prst="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5" name="矩形 14"/>
          <p:cNvSpPr/>
          <p:nvPr/>
        </p:nvSpPr>
        <p:spPr>
          <a:xfrm rot="2700000">
            <a:off x="2962170" y="4046924"/>
            <a:ext cx="370728" cy="370728"/>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6" name="矩形 15"/>
          <p:cNvSpPr/>
          <p:nvPr/>
        </p:nvSpPr>
        <p:spPr>
          <a:xfrm rot="2700000">
            <a:off x="3633704" y="4003713"/>
            <a:ext cx="181545" cy="181545"/>
          </a:xfrm>
          <a:prstGeom prst="rect">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7" name="文本框 9"/>
          <p:cNvSpPr txBox="1"/>
          <p:nvPr/>
        </p:nvSpPr>
        <p:spPr>
          <a:xfrm>
            <a:off x="1446706" y="2924944"/>
            <a:ext cx="1963492" cy="923330"/>
          </a:xfrm>
          <a:prstGeom prst="rect">
            <a:avLst/>
          </a:prstGeom>
          <a:noFill/>
        </p:spPr>
        <p:txBody>
          <a:bodyPr wrap="square" rtlCol="0">
            <a:spAutoFit/>
          </a:bodyPr>
          <a:lstStyle/>
          <a:p>
            <a:pPr algn="ctr"/>
            <a:r>
              <a:rPr lang="en-US" altLang="zh-CN" sz="5400" dirty="0" smtClean="0">
                <a:solidFill>
                  <a:schemeClr val="bg1"/>
                </a:solidFill>
                <a:latin typeface="微软雅黑" panose="020B0503020204020204" pitchFamily="34" charset="-122"/>
                <a:ea typeface="微软雅黑" panose="020B0503020204020204" pitchFamily="34" charset="-122"/>
              </a:rPr>
              <a:t>03</a:t>
            </a:r>
            <a:endParaRPr lang="zh-CN" altLang="en-US" sz="5400" dirty="0">
              <a:solidFill>
                <a:schemeClr val="bg1"/>
              </a:solidFill>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3387030" y="3391343"/>
            <a:ext cx="8039149" cy="0"/>
          </a:xfrm>
          <a:prstGeom prst="line">
            <a:avLst/>
          </a:prstGeom>
          <a:noFill/>
          <a:ln w="6350" cap="flat" cmpd="sng" algn="ctr">
            <a:solidFill>
              <a:srgbClr val="006600"/>
            </a:solidFill>
            <a:prstDash val="solid"/>
            <a:miter lim="800000"/>
          </a:ln>
          <a:effectLst/>
        </p:spPr>
      </p:cxnSp>
    </p:spTree>
    <p:extLst>
      <p:ext uri="{BB962C8B-B14F-4D97-AF65-F5344CB8AC3E}">
        <p14:creationId xmlns:p14="http://schemas.microsoft.com/office/powerpoint/2010/main" val="532479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400" decel="100000"/>
                                        <p:tgtEl>
                                          <p:spTgt spid="12"/>
                                        </p:tgtEl>
                                      </p:cBhvr>
                                    </p:animEffect>
                                    <p:anim calcmode="lin" valueType="num">
                                      <p:cBhvr>
                                        <p:cTn id="8" dur="400" decel="100000" fill="hold"/>
                                        <p:tgtEl>
                                          <p:spTgt spid="12"/>
                                        </p:tgtEl>
                                        <p:attrNameLst>
                                          <p:attrName>style.rotation</p:attrName>
                                        </p:attrNameLst>
                                      </p:cBhvr>
                                      <p:tavLst>
                                        <p:tav tm="0">
                                          <p:val>
                                            <p:fltVal val="-90"/>
                                          </p:val>
                                        </p:tav>
                                        <p:tav tm="100000">
                                          <p:val>
                                            <p:fltVal val="0"/>
                                          </p:val>
                                        </p:tav>
                                      </p:tavLst>
                                    </p:anim>
                                    <p:anim calcmode="lin" valueType="num">
                                      <p:cBhvr>
                                        <p:cTn id="9" dur="400" decel="100000" fill="hold"/>
                                        <p:tgtEl>
                                          <p:spTgt spid="12"/>
                                        </p:tgtEl>
                                        <p:attrNameLst>
                                          <p:attrName>ppt_x</p:attrName>
                                        </p:attrNameLst>
                                      </p:cBhvr>
                                      <p:tavLst>
                                        <p:tav tm="0">
                                          <p:val>
                                            <p:strVal val="#ppt_x+0.4"/>
                                          </p:val>
                                        </p:tav>
                                        <p:tav tm="100000">
                                          <p:val>
                                            <p:strVal val="#ppt_x-0.05"/>
                                          </p:val>
                                        </p:tav>
                                      </p:tavLst>
                                    </p:anim>
                                    <p:anim calcmode="lin" valueType="num">
                                      <p:cBhvr>
                                        <p:cTn id="10" dur="400" decel="100000" fill="hold"/>
                                        <p:tgtEl>
                                          <p:spTgt spid="12"/>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12"/>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12"/>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400" decel="100000"/>
                                        <p:tgtEl>
                                          <p:spTgt spid="13"/>
                                        </p:tgtEl>
                                      </p:cBhvr>
                                    </p:animEffect>
                                    <p:anim calcmode="lin" valueType="num">
                                      <p:cBhvr>
                                        <p:cTn id="16" dur="400" decel="100000" fill="hold"/>
                                        <p:tgtEl>
                                          <p:spTgt spid="13"/>
                                        </p:tgtEl>
                                        <p:attrNameLst>
                                          <p:attrName>style.rotation</p:attrName>
                                        </p:attrNameLst>
                                      </p:cBhvr>
                                      <p:tavLst>
                                        <p:tav tm="0">
                                          <p:val>
                                            <p:fltVal val="-90"/>
                                          </p:val>
                                        </p:tav>
                                        <p:tav tm="100000">
                                          <p:val>
                                            <p:fltVal val="0"/>
                                          </p:val>
                                        </p:tav>
                                      </p:tavLst>
                                    </p:anim>
                                    <p:anim calcmode="lin" valueType="num">
                                      <p:cBhvr>
                                        <p:cTn id="17" dur="400" decel="100000" fill="hold"/>
                                        <p:tgtEl>
                                          <p:spTgt spid="13"/>
                                        </p:tgtEl>
                                        <p:attrNameLst>
                                          <p:attrName>ppt_x</p:attrName>
                                        </p:attrNameLst>
                                      </p:cBhvr>
                                      <p:tavLst>
                                        <p:tav tm="0">
                                          <p:val>
                                            <p:strVal val="#ppt_x+0.4"/>
                                          </p:val>
                                        </p:tav>
                                        <p:tav tm="100000">
                                          <p:val>
                                            <p:strVal val="#ppt_x-0.05"/>
                                          </p:val>
                                        </p:tav>
                                      </p:tavLst>
                                    </p:anim>
                                    <p:anim calcmode="lin" valueType="num">
                                      <p:cBhvr>
                                        <p:cTn id="18" dur="400" decel="100000" fill="hold"/>
                                        <p:tgtEl>
                                          <p:spTgt spid="13"/>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13"/>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13"/>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400" decel="100000"/>
                                        <p:tgtEl>
                                          <p:spTgt spid="14"/>
                                        </p:tgtEl>
                                      </p:cBhvr>
                                    </p:animEffect>
                                    <p:anim calcmode="lin" valueType="num">
                                      <p:cBhvr>
                                        <p:cTn id="24" dur="400" decel="100000" fill="hold"/>
                                        <p:tgtEl>
                                          <p:spTgt spid="14"/>
                                        </p:tgtEl>
                                        <p:attrNameLst>
                                          <p:attrName>style.rotation</p:attrName>
                                        </p:attrNameLst>
                                      </p:cBhvr>
                                      <p:tavLst>
                                        <p:tav tm="0">
                                          <p:val>
                                            <p:fltVal val="-90"/>
                                          </p:val>
                                        </p:tav>
                                        <p:tav tm="100000">
                                          <p:val>
                                            <p:fltVal val="0"/>
                                          </p:val>
                                        </p:tav>
                                      </p:tavLst>
                                    </p:anim>
                                    <p:anim calcmode="lin" valueType="num">
                                      <p:cBhvr>
                                        <p:cTn id="25" dur="400" decel="100000" fill="hold"/>
                                        <p:tgtEl>
                                          <p:spTgt spid="14"/>
                                        </p:tgtEl>
                                        <p:attrNameLst>
                                          <p:attrName>ppt_x</p:attrName>
                                        </p:attrNameLst>
                                      </p:cBhvr>
                                      <p:tavLst>
                                        <p:tav tm="0">
                                          <p:val>
                                            <p:strVal val="#ppt_x+0.4"/>
                                          </p:val>
                                        </p:tav>
                                        <p:tav tm="100000">
                                          <p:val>
                                            <p:strVal val="#ppt_x-0.05"/>
                                          </p:val>
                                        </p:tav>
                                      </p:tavLst>
                                    </p:anim>
                                    <p:anim calcmode="lin" valueType="num">
                                      <p:cBhvr>
                                        <p:cTn id="26" dur="400" decel="100000" fill="hold"/>
                                        <p:tgtEl>
                                          <p:spTgt spid="14"/>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14"/>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14"/>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400" decel="100000"/>
                                        <p:tgtEl>
                                          <p:spTgt spid="15"/>
                                        </p:tgtEl>
                                      </p:cBhvr>
                                    </p:animEffect>
                                    <p:anim calcmode="lin" valueType="num">
                                      <p:cBhvr>
                                        <p:cTn id="32" dur="400" decel="100000" fill="hold"/>
                                        <p:tgtEl>
                                          <p:spTgt spid="15"/>
                                        </p:tgtEl>
                                        <p:attrNameLst>
                                          <p:attrName>style.rotation</p:attrName>
                                        </p:attrNameLst>
                                      </p:cBhvr>
                                      <p:tavLst>
                                        <p:tav tm="0">
                                          <p:val>
                                            <p:fltVal val="-90"/>
                                          </p:val>
                                        </p:tav>
                                        <p:tav tm="100000">
                                          <p:val>
                                            <p:fltVal val="0"/>
                                          </p:val>
                                        </p:tav>
                                      </p:tavLst>
                                    </p:anim>
                                    <p:anim calcmode="lin" valueType="num">
                                      <p:cBhvr>
                                        <p:cTn id="33" dur="400" decel="100000" fill="hold"/>
                                        <p:tgtEl>
                                          <p:spTgt spid="15"/>
                                        </p:tgtEl>
                                        <p:attrNameLst>
                                          <p:attrName>ppt_x</p:attrName>
                                        </p:attrNameLst>
                                      </p:cBhvr>
                                      <p:tavLst>
                                        <p:tav tm="0">
                                          <p:val>
                                            <p:strVal val="#ppt_x+0.4"/>
                                          </p:val>
                                        </p:tav>
                                        <p:tav tm="100000">
                                          <p:val>
                                            <p:strVal val="#ppt_x-0.05"/>
                                          </p:val>
                                        </p:tav>
                                      </p:tavLst>
                                    </p:anim>
                                    <p:anim calcmode="lin" valueType="num">
                                      <p:cBhvr>
                                        <p:cTn id="34" dur="400" decel="100000" fill="hold"/>
                                        <p:tgtEl>
                                          <p:spTgt spid="15"/>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15"/>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15"/>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400" decel="100000"/>
                                        <p:tgtEl>
                                          <p:spTgt spid="16"/>
                                        </p:tgtEl>
                                      </p:cBhvr>
                                    </p:animEffect>
                                    <p:anim calcmode="lin" valueType="num">
                                      <p:cBhvr>
                                        <p:cTn id="40" dur="400" decel="100000" fill="hold"/>
                                        <p:tgtEl>
                                          <p:spTgt spid="16"/>
                                        </p:tgtEl>
                                        <p:attrNameLst>
                                          <p:attrName>style.rotation</p:attrName>
                                        </p:attrNameLst>
                                      </p:cBhvr>
                                      <p:tavLst>
                                        <p:tav tm="0">
                                          <p:val>
                                            <p:fltVal val="-90"/>
                                          </p:val>
                                        </p:tav>
                                        <p:tav tm="100000">
                                          <p:val>
                                            <p:fltVal val="0"/>
                                          </p:val>
                                        </p:tav>
                                      </p:tavLst>
                                    </p:anim>
                                    <p:anim calcmode="lin" valueType="num">
                                      <p:cBhvr>
                                        <p:cTn id="41" dur="400" decel="100000" fill="hold"/>
                                        <p:tgtEl>
                                          <p:spTgt spid="16"/>
                                        </p:tgtEl>
                                        <p:attrNameLst>
                                          <p:attrName>ppt_x</p:attrName>
                                        </p:attrNameLst>
                                      </p:cBhvr>
                                      <p:tavLst>
                                        <p:tav tm="0">
                                          <p:val>
                                            <p:strVal val="#ppt_x+0.4"/>
                                          </p:val>
                                        </p:tav>
                                        <p:tav tm="100000">
                                          <p:val>
                                            <p:strVal val="#ppt_x-0.05"/>
                                          </p:val>
                                        </p:tav>
                                      </p:tavLst>
                                    </p:anim>
                                    <p:anim calcmode="lin" valueType="num">
                                      <p:cBhvr>
                                        <p:cTn id="42" dur="400" decel="100000" fill="hold"/>
                                        <p:tgtEl>
                                          <p:spTgt spid="16"/>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16"/>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16"/>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400" decel="100000"/>
                                        <p:tgtEl>
                                          <p:spTgt spid="17"/>
                                        </p:tgtEl>
                                      </p:cBhvr>
                                    </p:animEffect>
                                    <p:anim calcmode="lin" valueType="num">
                                      <p:cBhvr>
                                        <p:cTn id="48" dur="400" decel="100000" fill="hold"/>
                                        <p:tgtEl>
                                          <p:spTgt spid="17"/>
                                        </p:tgtEl>
                                        <p:attrNameLst>
                                          <p:attrName>style.rotation</p:attrName>
                                        </p:attrNameLst>
                                      </p:cBhvr>
                                      <p:tavLst>
                                        <p:tav tm="0">
                                          <p:val>
                                            <p:fltVal val="-90"/>
                                          </p:val>
                                        </p:tav>
                                        <p:tav tm="100000">
                                          <p:val>
                                            <p:fltVal val="0"/>
                                          </p:val>
                                        </p:tav>
                                      </p:tavLst>
                                    </p:anim>
                                    <p:anim calcmode="lin" valueType="num">
                                      <p:cBhvr>
                                        <p:cTn id="49" dur="400" decel="100000" fill="hold"/>
                                        <p:tgtEl>
                                          <p:spTgt spid="17"/>
                                        </p:tgtEl>
                                        <p:attrNameLst>
                                          <p:attrName>ppt_x</p:attrName>
                                        </p:attrNameLst>
                                      </p:cBhvr>
                                      <p:tavLst>
                                        <p:tav tm="0">
                                          <p:val>
                                            <p:strVal val="#ppt_x+0.4"/>
                                          </p:val>
                                        </p:tav>
                                        <p:tav tm="100000">
                                          <p:val>
                                            <p:strVal val="#ppt_x-0.05"/>
                                          </p:val>
                                        </p:tav>
                                      </p:tavLst>
                                    </p:anim>
                                    <p:anim calcmode="lin" valueType="num">
                                      <p:cBhvr>
                                        <p:cTn id="50" dur="400" decel="100000" fill="hold"/>
                                        <p:tgtEl>
                                          <p:spTgt spid="17"/>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17"/>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17"/>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400" decel="100000"/>
                                        <p:tgtEl>
                                          <p:spTgt spid="18"/>
                                        </p:tgtEl>
                                      </p:cBhvr>
                                    </p:animEffect>
                                    <p:anim calcmode="lin" valueType="num">
                                      <p:cBhvr>
                                        <p:cTn id="56" dur="400" decel="100000" fill="hold"/>
                                        <p:tgtEl>
                                          <p:spTgt spid="18"/>
                                        </p:tgtEl>
                                        <p:attrNameLst>
                                          <p:attrName>style.rotation</p:attrName>
                                        </p:attrNameLst>
                                      </p:cBhvr>
                                      <p:tavLst>
                                        <p:tav tm="0">
                                          <p:val>
                                            <p:fltVal val="-90"/>
                                          </p:val>
                                        </p:tav>
                                        <p:tav tm="100000">
                                          <p:val>
                                            <p:fltVal val="0"/>
                                          </p:val>
                                        </p:tav>
                                      </p:tavLst>
                                    </p:anim>
                                    <p:anim calcmode="lin" valueType="num">
                                      <p:cBhvr>
                                        <p:cTn id="57" dur="400" decel="100000" fill="hold"/>
                                        <p:tgtEl>
                                          <p:spTgt spid="18"/>
                                        </p:tgtEl>
                                        <p:attrNameLst>
                                          <p:attrName>ppt_x</p:attrName>
                                        </p:attrNameLst>
                                      </p:cBhvr>
                                      <p:tavLst>
                                        <p:tav tm="0">
                                          <p:val>
                                            <p:strVal val="#ppt_x+0.4"/>
                                          </p:val>
                                        </p:tav>
                                        <p:tav tm="100000">
                                          <p:val>
                                            <p:strVal val="#ppt_x-0.05"/>
                                          </p:val>
                                        </p:tav>
                                      </p:tavLst>
                                    </p:anim>
                                    <p:anim calcmode="lin" valueType="num">
                                      <p:cBhvr>
                                        <p:cTn id="58" dur="400" decel="100000" fill="hold"/>
                                        <p:tgtEl>
                                          <p:spTgt spid="18"/>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18"/>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1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P spid="15" grpId="0" animBg="1"/>
      <p:bldP spid="16" grpId="0" animBg="1"/>
      <p:bldP spid="17"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1700808"/>
            <a:ext cx="10975658" cy="3740465"/>
          </a:xfrm>
        </p:spPr>
        <p:txBody>
          <a:bodyPr/>
          <a:lstStyle/>
          <a:p>
            <a:pPr indent="713740" algn="just">
              <a:tabLst>
                <a:tab pos="1350645" algn="l"/>
                <a:tab pos="2430780" algn="l"/>
              </a:tabLst>
            </a:pPr>
            <a:r>
              <a:rPr lang="zh-CN" altLang="zh-CN" b="1" kern="100" dirty="0">
                <a:latin typeface="Times New Roman"/>
                <a:ea typeface="方正细黑一简体"/>
                <a:cs typeface="Times New Roman"/>
              </a:rPr>
              <a:t>本专题在高考主观题的考查主要集中在中国在联合国的地位和作用、中国走和平发展道路及构建人类命运共同体等热点上，试题常以我国在国际事务中的言行为依托，考查相关知识及素养。题型以原因类、措施类等常规题型为主。试题主要考查学生获取和解读信息、分析和解决问题的综合性能力，要求考生具备一定的国际视野</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23740102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2682970391"/>
              </p:ext>
            </p:extLst>
          </p:nvPr>
        </p:nvGraphicFramePr>
        <p:xfrm>
          <a:off x="203819" y="980728"/>
          <a:ext cx="11582400" cy="3771900"/>
        </p:xfrm>
        <a:graphic>
          <a:graphicData uri="http://schemas.openxmlformats.org/presentationml/2006/ole">
            <mc:AlternateContent xmlns:mc="http://schemas.openxmlformats.org/markup-compatibility/2006">
              <mc:Choice xmlns:v="urn:schemas-microsoft-com:vml" Requires="v">
                <p:oleObj spid="_x0000_s7180" name="文档" r:id="rId4" imgW="11573158" imgH="3979290" progId="Word.Document.12">
                  <p:embed/>
                </p:oleObj>
              </mc:Choice>
              <mc:Fallback>
                <p:oleObj name="文档" r:id="rId4" imgW="11573158" imgH="3979290" progId="Word.Document.12">
                  <p:embed/>
                  <p:pic>
                    <p:nvPicPr>
                      <p:cNvPr id="0" name=""/>
                      <p:cNvPicPr/>
                      <p:nvPr/>
                    </p:nvPicPr>
                    <p:blipFill>
                      <a:blip r:embed="rId5"/>
                      <a:stretch>
                        <a:fillRect/>
                      </a:stretch>
                    </p:blipFill>
                    <p:spPr>
                      <a:xfrm>
                        <a:off x="203819" y="980728"/>
                        <a:ext cx="11582400" cy="3771900"/>
                      </a:xfrm>
                      <a:prstGeom prst="rect">
                        <a:avLst/>
                      </a:prstGeom>
                    </p:spPr>
                  </p:pic>
                </p:oleObj>
              </mc:Fallback>
            </mc:AlternateContent>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《中华人民共和国国民经济和社会发展第十四个五年规划和</a:t>
            </a:r>
            <a:r>
              <a:rPr lang="en-US" altLang="zh-CN" b="1" kern="100" dirty="0">
                <a:latin typeface="Times New Roman"/>
                <a:ea typeface="方正细黑一简体"/>
                <a:cs typeface="Courier New"/>
              </a:rPr>
              <a:t>2035</a:t>
            </a:r>
            <a:r>
              <a:rPr lang="zh-CN" altLang="zh-CN" b="1" kern="100" dirty="0">
                <a:latin typeface="Times New Roman"/>
                <a:ea typeface="方正细黑一简体"/>
                <a:cs typeface="Times New Roman"/>
              </a:rPr>
              <a:t>年远景目标纲要》提出，坚持实施更大范围、更宽领域、更深层次对外开放。过去两年，我国稳步推进海南自由贸易港建设；将外资准入负面清单缩减至</a:t>
            </a:r>
            <a:r>
              <a:rPr lang="en-US" altLang="zh-CN" b="1" kern="100" dirty="0">
                <a:latin typeface="Times New Roman"/>
                <a:ea typeface="方正细黑一简体"/>
                <a:cs typeface="Courier New"/>
              </a:rPr>
              <a:t>31</a:t>
            </a:r>
            <a:r>
              <a:rPr lang="zh-CN" altLang="zh-CN" b="1" kern="100" dirty="0">
                <a:latin typeface="Times New Roman"/>
                <a:ea typeface="方正细黑一简体"/>
                <a:cs typeface="Times New Roman"/>
              </a:rPr>
              <a:t>条；申请加入全面与进步跨太平洋伙伴关系协定；推动区域全面经济伙伴关系协定生效实施。</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年《政府工作报告》明确提出，扩大高水平对外开放，要多措并举稳定外贸、积极利用外资、高质量共建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一带一路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、深化多双边经贸合作。</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结合材料，运用所学当代国际社会知识，说明我国扩大高水平对外开放的重要性</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25574"/>
            <a:ext cx="10975658" cy="4525963"/>
          </a:xfrm>
        </p:spPr>
        <p:txBody>
          <a:bodyPr/>
          <a:lstStyle/>
          <a:p>
            <a:pPr indent="713740" algn="ctr">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悟满分示例</a:t>
            </a:r>
            <a:r>
              <a:rPr lang="zh-CN" altLang="zh-CN" b="1" kern="100" dirty="0">
                <a:latin typeface="宋体"/>
                <a:ea typeface="MS Mincho"/>
                <a:cs typeface="MS Mincho"/>
              </a:rPr>
              <a:t>⇨</a:t>
            </a:r>
            <a:r>
              <a:rPr lang="zh-CN" altLang="zh-CN" b="1" kern="100" dirty="0">
                <a:latin typeface="Times New Roman"/>
                <a:ea typeface="方正细黑一简体"/>
                <a:cs typeface="Times New Roman"/>
              </a:rPr>
              <a:t>建思维模型</a:t>
            </a:r>
            <a:r>
              <a:rPr lang="en-US" altLang="zh-CN" b="1" kern="100" dirty="0">
                <a:latin typeface="Times New Roman"/>
                <a:ea typeface="方正细黑一简体"/>
                <a:cs typeface="Courier New"/>
              </a:rPr>
              <a:t>]</a:t>
            </a:r>
            <a:endParaRPr lang="zh-CN" altLang="zh-CN" sz="1050" kern="100" dirty="0">
              <a:effectLst/>
              <a:latin typeface="宋体"/>
              <a:cs typeface="Courier New"/>
            </a:endParaRPr>
          </a:p>
        </p:txBody>
      </p:sp>
      <p:graphicFrame>
        <p:nvGraphicFramePr>
          <p:cNvPr id="4" name="表格 3"/>
          <p:cNvGraphicFramePr>
            <a:graphicFrameLocks noGrp="1"/>
          </p:cNvGraphicFramePr>
          <p:nvPr>
            <p:extLst>
              <p:ext uri="{D42A27DB-BD31-4B8C-83A1-F6EECF244321}">
                <p14:modId xmlns:p14="http://schemas.microsoft.com/office/powerpoint/2010/main" val="2446530363"/>
              </p:ext>
            </p:extLst>
          </p:nvPr>
        </p:nvGraphicFramePr>
        <p:xfrm>
          <a:off x="264939" y="784878"/>
          <a:ext cx="11583830" cy="5943600"/>
        </p:xfrm>
        <a:graphic>
          <a:graphicData uri="http://schemas.openxmlformats.org/drawingml/2006/table">
            <a:tbl>
              <a:tblPr/>
              <a:tblGrid>
                <a:gridCol w="11583830"/>
              </a:tblGrid>
              <a:tr h="4525963">
                <a:tc>
                  <a:txBody>
                    <a:bodyPr/>
                    <a:lstStyle/>
                    <a:p>
                      <a:pPr algn="l">
                        <a:lnSpc>
                          <a:spcPct val="150000"/>
                        </a:lnSpc>
                        <a:spcAft>
                          <a:spcPts val="0"/>
                        </a:spcAft>
                        <a:tabLst>
                          <a:tab pos="1350645" algn="l"/>
                          <a:tab pos="2430780" algn="l"/>
                        </a:tabLst>
                      </a:pPr>
                      <a:r>
                        <a:rPr lang="zh-CN" sz="2600" b="1" kern="100" baseline="0" dirty="0">
                          <a:solidFill>
                            <a:srgbClr val="7030A0"/>
                          </a:solidFill>
                          <a:effectLst/>
                          <a:latin typeface="Times New Roman"/>
                          <a:ea typeface="方正细黑一简体"/>
                          <a:cs typeface="Times New Roman"/>
                        </a:rPr>
                        <a:t>满分示例：</a:t>
                      </a:r>
                      <a:r>
                        <a:rPr lang="zh-CN" sz="2600" b="1" kern="100" baseline="0" dirty="0">
                          <a:effectLst/>
                          <a:latin typeface="Times New Roman"/>
                          <a:ea typeface="方正细黑一简体"/>
                          <a:cs typeface="宋体"/>
                        </a:rPr>
                        <a:t>①</a:t>
                      </a:r>
                      <a:r>
                        <a:rPr lang="zh-CN" sz="2600" b="1" kern="100" baseline="0" dirty="0">
                          <a:effectLst/>
                          <a:latin typeface="Times New Roman"/>
                          <a:ea typeface="方正细黑一简体"/>
                          <a:cs typeface="Times New Roman"/>
                        </a:rPr>
                        <a:t>国家间的共同利益是国家合作的基础。我国扩大高水平对外开放能使国内市场和国际市场更好联通，更好利用国际国内两个市场、两种资源，让世界共享我国改革发展成果；能够推动国际关系民主化，推动完善更加公平合理的国际经济治理体系。</a:t>
                      </a:r>
                      <a:r>
                        <a:rPr lang="zh-CN" sz="2600" b="1" kern="100" baseline="0" dirty="0">
                          <a:effectLst/>
                          <a:latin typeface="Times New Roman"/>
                          <a:ea typeface="方正细黑一简体"/>
                          <a:cs typeface="宋体"/>
                        </a:rPr>
                        <a:t>②</a:t>
                      </a:r>
                      <a:r>
                        <a:rPr lang="zh-CN" sz="2600" b="1" kern="100" baseline="0" dirty="0">
                          <a:effectLst/>
                          <a:latin typeface="Times New Roman"/>
                          <a:ea typeface="方正细黑一简体"/>
                          <a:cs typeface="Times New Roman"/>
                        </a:rPr>
                        <a:t>和平与发展是当今时代的主题，维护世界和平，促进共同发展是我国外交政策的宗旨，我国扩大高水平对外开放顺应了时代主题，能推动世界经济的发展。</a:t>
                      </a:r>
                      <a:r>
                        <a:rPr lang="zh-CN" sz="2600" b="1" kern="100" baseline="0" dirty="0">
                          <a:effectLst/>
                          <a:latin typeface="Times New Roman"/>
                          <a:ea typeface="方正细黑一简体"/>
                          <a:cs typeface="宋体"/>
                        </a:rPr>
                        <a:t>③</a:t>
                      </a:r>
                      <a:r>
                        <a:rPr lang="zh-CN" sz="2600" b="1" kern="100" baseline="0" dirty="0">
                          <a:effectLst/>
                          <a:latin typeface="Times New Roman"/>
                          <a:ea typeface="方正细黑一简体"/>
                          <a:cs typeface="Times New Roman"/>
                        </a:rPr>
                        <a:t>国际竞争的实质是以经济和科技实力为基础的综合国力的较量。我国扩大高水平对外开放能提高我国的综合国力，赢得国际竞争的主动，打造发展新优势，开辟发展新境界。</a:t>
                      </a:r>
                      <a:r>
                        <a:rPr lang="zh-CN" sz="2600" b="1" kern="100" baseline="0" dirty="0">
                          <a:effectLst/>
                          <a:latin typeface="Times New Roman"/>
                          <a:ea typeface="方正细黑一简体"/>
                          <a:cs typeface="宋体"/>
                        </a:rPr>
                        <a:t>④</a:t>
                      </a:r>
                      <a:r>
                        <a:rPr lang="zh-CN" sz="2600" b="1" kern="100" baseline="0" dirty="0">
                          <a:effectLst/>
                          <a:latin typeface="Times New Roman"/>
                          <a:ea typeface="方正细黑一简体"/>
                          <a:cs typeface="Times New Roman"/>
                        </a:rPr>
                        <a:t>我国扩大高水平对外开放能够推动构建人类命运共同体，推进贸易和投资自由化便利化，推进经济全球化朝着更加开放、包容、普惠、平衡、共赢的方向发展。</a:t>
                      </a:r>
                      <a:endParaRPr lang="zh-CN" sz="2600" kern="100" baseline="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10827" y="1340768"/>
            <a:ext cx="11373523" cy="3740465"/>
          </a:xfrm>
        </p:spPr>
        <p:txBody>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启迪感悟：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理论＋现实影响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是解答该类题目的中心环节，考生往往会忽视其中一个方面而造成失分；推动构建人类命运共同体这一要点考生容易回答不出。</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类题建模</a:t>
            </a:r>
            <a:r>
              <a:rPr lang="zh-CN" altLang="zh-CN" b="1" kern="100" dirty="0">
                <a:latin typeface="Times New Roman"/>
                <a:ea typeface="方正细黑一简体"/>
                <a:cs typeface="Times New Roman"/>
              </a:rPr>
              <a:t>：中国为什么要从事一定的国际事务，可从国际关系的决定性因素＋时代主题＋外交政策＋构建人类命运共同体等角度分析</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980728"/>
            <a:ext cx="10975658" cy="4525963"/>
          </a:xfrm>
        </p:spPr>
        <p:txBody>
          <a:bodyPr>
            <a:normAutofit/>
          </a:bodyPr>
          <a:lstStyle/>
          <a:p>
            <a:pPr indent="713740" algn="just">
              <a:tabLst>
                <a:tab pos="1350645" algn="l"/>
                <a:tab pos="243078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江苏高考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阅读材料，回答问题。</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随着数字技术的发展，数据跨境流动日益频繁。</a:t>
            </a:r>
            <a:r>
              <a:rPr lang="en-US" altLang="zh-CN" b="1" kern="100" dirty="0">
                <a:latin typeface="Times New Roman"/>
                <a:ea typeface="方正细黑一简体"/>
                <a:cs typeface="Courier New"/>
              </a:rPr>
              <a:t>2016</a:t>
            </a:r>
            <a:r>
              <a:rPr lang="zh-CN" altLang="zh-CN" b="1" kern="100" dirty="0">
                <a:latin typeface="Times New Roman"/>
                <a:ea typeface="方正细黑一简体"/>
                <a:cs typeface="Times New Roman"/>
              </a:rPr>
              <a:t>年以来，由少数西方国家主导的《全面与进步跨太平洋伙伴关系协定》《数字经济伙伴关系协定》等协定开始包含数据跨境流动规则。但是由于部分国家搞排他性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小圈子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筑墙设垒</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，无视中国等多数国家的正当关切，数据跨境流动引发的国家安全问题没有得到很好解决</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lvl="0" indent="713740" algn="just">
              <a:tabLst>
                <a:tab pos="1350645" algn="l"/>
                <a:tab pos="2430780" algn="l"/>
              </a:tabLst>
            </a:pPr>
            <a:r>
              <a:rPr lang="zh-CN" altLang="zh-CN" b="1" kern="100" dirty="0">
                <a:solidFill>
                  <a:prstClr val="black"/>
                </a:solidFill>
                <a:latin typeface="Times New Roman"/>
                <a:ea typeface="方正细黑一简体"/>
                <a:cs typeface="Times New Roman"/>
              </a:rPr>
              <a:t>近年来，就数据跨境流动治理，我国一方面积极完善《数据出境安全评估办法》等国内立法，正式申请加入《全面与进步跨太平洋伙伴关系协定》《数字经济伙伴关系协定》，积极推进数据治理国际合作，在确保数据安全的前提下推进数据有序流动；另一方面作为数字经济大国，以《全球数据安全倡议》为基础积极参与并推动跨境数据流动国际规则的制定，弥合数字鸿沟</a:t>
            </a:r>
            <a:r>
              <a:rPr lang="zh-CN" altLang="zh-CN" b="1" kern="100" dirty="0" smtClean="0">
                <a:solidFill>
                  <a:prstClr val="black"/>
                </a:solidFill>
                <a:latin typeface="Times New Roman"/>
                <a:ea typeface="方正细黑一简体"/>
                <a:cs typeface="Times New Roman"/>
              </a:rPr>
              <a:t>。</a:t>
            </a:r>
            <a:endParaRPr lang="en-US" altLang="zh-CN" b="1" kern="100" dirty="0" smtClean="0">
              <a:solidFill>
                <a:prstClr val="black"/>
              </a:solidFill>
              <a:latin typeface="Times New Roman"/>
              <a:ea typeface="方正细黑一简体"/>
              <a:cs typeface="Times New Roman"/>
            </a:endParaRPr>
          </a:p>
          <a:p>
            <a:pPr indent="713740" algn="just">
              <a:tabLst>
                <a:tab pos="1350645" algn="l"/>
                <a:tab pos="2430780" algn="l"/>
              </a:tabLst>
            </a:pPr>
            <a:r>
              <a:rPr lang="zh-CN" altLang="zh-CN" b="1" kern="100" dirty="0">
                <a:latin typeface="Times New Roman"/>
                <a:ea typeface="方正细黑一简体"/>
                <a:cs typeface="Times New Roman"/>
              </a:rPr>
              <a:t>结合材料，运用《当代国际政治与经济》知识，分析中国推动国际数据治理体系变革的原因</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6632"/>
            <a:ext cx="10975658" cy="4525963"/>
          </a:xfrm>
        </p:spPr>
        <p:txBody>
          <a:bodyPr/>
          <a:lstStyle/>
          <a:p>
            <a:pPr indent="713740" algn="ctr">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悟满分示例</a:t>
            </a:r>
            <a:r>
              <a:rPr lang="zh-CN" altLang="zh-CN" b="1" kern="100" dirty="0">
                <a:latin typeface="宋体"/>
                <a:ea typeface="MS Mincho"/>
                <a:cs typeface="MS Mincho"/>
              </a:rPr>
              <a:t>⇨</a:t>
            </a:r>
            <a:r>
              <a:rPr lang="zh-CN" altLang="zh-CN" b="1" kern="100" dirty="0">
                <a:latin typeface="Times New Roman"/>
                <a:ea typeface="方正细黑一简体"/>
                <a:cs typeface="Times New Roman"/>
              </a:rPr>
              <a:t>建思维模型</a:t>
            </a:r>
            <a:r>
              <a:rPr lang="en-US" altLang="zh-CN" b="1" kern="100" dirty="0" smtClean="0">
                <a:latin typeface="Times New Roman"/>
                <a:ea typeface="方正细黑一简体"/>
                <a:cs typeface="Courier New"/>
              </a:rPr>
              <a:t>]</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4140275621"/>
              </p:ext>
            </p:extLst>
          </p:nvPr>
        </p:nvGraphicFramePr>
        <p:xfrm>
          <a:off x="264939" y="889670"/>
          <a:ext cx="11665296" cy="5760720"/>
        </p:xfrm>
        <a:graphic>
          <a:graphicData uri="http://schemas.openxmlformats.org/drawingml/2006/table">
            <a:tbl>
              <a:tblPr/>
              <a:tblGrid>
                <a:gridCol w="11665296"/>
              </a:tblGrid>
              <a:tr h="4525963">
                <a:tc>
                  <a:txBody>
                    <a:bodyPr/>
                    <a:lstStyle/>
                    <a:p>
                      <a:pPr algn="l">
                        <a:lnSpc>
                          <a:spcPct val="150000"/>
                        </a:lnSpc>
                        <a:spcAft>
                          <a:spcPts val="0"/>
                        </a:spcAft>
                        <a:tabLst>
                          <a:tab pos="1350645" algn="l"/>
                          <a:tab pos="2430780" algn="l"/>
                        </a:tabLst>
                      </a:pPr>
                      <a:r>
                        <a:rPr lang="zh-CN" sz="2800" b="1" kern="100" baseline="0" dirty="0">
                          <a:solidFill>
                            <a:srgbClr val="7030A0"/>
                          </a:solidFill>
                          <a:effectLst/>
                          <a:latin typeface="Times New Roman"/>
                          <a:ea typeface="方正细黑一简体"/>
                          <a:cs typeface="Times New Roman"/>
                        </a:rPr>
                        <a:t>满分示例：</a:t>
                      </a:r>
                      <a:r>
                        <a:rPr lang="zh-CN" sz="2800" b="1" kern="100" baseline="0" dirty="0">
                          <a:effectLst/>
                          <a:latin typeface="Times New Roman"/>
                          <a:ea typeface="方正细黑一简体"/>
                          <a:cs typeface="宋体"/>
                        </a:rPr>
                        <a:t>①</a:t>
                      </a:r>
                      <a:r>
                        <a:rPr lang="zh-CN" sz="2800" b="1" kern="100" baseline="0" dirty="0">
                          <a:effectLst/>
                          <a:latin typeface="Times New Roman"/>
                          <a:ea typeface="方正细黑一简体"/>
                          <a:cs typeface="Times New Roman"/>
                        </a:rPr>
                        <a:t>数据跨境流动日益频繁会对国家安全、主权管辖等带来一定挑战，推动国际数据治理体系变革是我国坚持总体国家安全观的必然要求。</a:t>
                      </a:r>
                      <a:r>
                        <a:rPr lang="zh-CN" sz="2800" b="1" kern="100" baseline="0" dirty="0">
                          <a:effectLst/>
                          <a:latin typeface="Times New Roman"/>
                          <a:ea typeface="方正细黑一简体"/>
                          <a:cs typeface="宋体"/>
                        </a:rPr>
                        <a:t>②</a:t>
                      </a:r>
                      <a:r>
                        <a:rPr lang="zh-CN" sz="2800" b="1" kern="100" baseline="0" dirty="0">
                          <a:effectLst/>
                          <a:latin typeface="Times New Roman"/>
                          <a:ea typeface="方正细黑一简体"/>
                          <a:cs typeface="Times New Roman"/>
                        </a:rPr>
                        <a:t>推动国际数据治理体系变革有利于推动国际关系民主化，建立适应国际力量对比新变化的全球治理体系，更好保障广大发展中国家的发展利益。</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小圈子</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筑墙设垒</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是霸权主义和强权政治的表现。</a:t>
                      </a:r>
                      <a:r>
                        <a:rPr lang="zh-CN" sz="2800" b="1" kern="100" baseline="0" dirty="0">
                          <a:effectLst/>
                          <a:latin typeface="Times New Roman"/>
                          <a:ea typeface="方正细黑一简体"/>
                          <a:cs typeface="宋体"/>
                        </a:rPr>
                        <a:t>③</a:t>
                      </a:r>
                      <a:r>
                        <a:rPr lang="zh-CN" sz="2800" b="1" kern="100" baseline="0" dirty="0">
                          <a:effectLst/>
                          <a:latin typeface="Times New Roman"/>
                          <a:ea typeface="方正细黑一简体"/>
                          <a:cs typeface="Times New Roman"/>
                        </a:rPr>
                        <a:t>我国始终高举多边主义火炬，倡导全人类共同价值，坚定维护以联合国为核心的国际体系和以国际法为基础的国际秩序，积极参与数字治理体系建设，主张构建网络空间命运共同体，完善全球治理，为推动国际数据治理体系变革提出中国方案，注入中国力量，是我国承担国际责任的体现。</a:t>
                      </a:r>
                      <a:endParaRPr lang="zh-CN" sz="2800" kern="100" baseline="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启迪感悟：</a:t>
            </a:r>
            <a:r>
              <a:rPr lang="zh-CN" altLang="zh-CN" b="1" kern="100" dirty="0">
                <a:latin typeface="Times New Roman"/>
                <a:ea typeface="方正细黑一简体"/>
                <a:cs typeface="宋体"/>
              </a:rPr>
              <a:t>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总体国家安全观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虽然在教材中与之相关的内容较少，但在党的二十大报告中其相关内容占有不少篇幅，在复习备考时要注意相关知识的进补。</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从国际关系民主化角度分析维护广大发展中国家利益，这一点不易答出。本题答案源于教材而高于教材，是对材料信息的高度概括，难度较大。做好此类题目需要加强获取和解读信息、调动和运用知识能力的训练。</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类题建模</a:t>
            </a:r>
            <a:r>
              <a:rPr lang="zh-CN" altLang="zh-CN" b="1" kern="100" dirty="0">
                <a:latin typeface="Times New Roman"/>
                <a:ea typeface="方正细黑一简体"/>
                <a:cs typeface="Times New Roman"/>
              </a:rPr>
              <a:t>：原因类主观题要从必要性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理论依据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和重要性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现实意义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两个角度作答，但在解答时应有所侧重</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26967688"/>
              </p:ext>
            </p:extLst>
          </p:nvPr>
        </p:nvGraphicFramePr>
        <p:xfrm>
          <a:off x="841003" y="1388665"/>
          <a:ext cx="10374312" cy="3192463"/>
        </p:xfrm>
        <a:graphic>
          <a:graphicData uri="http://schemas.openxmlformats.org/presentationml/2006/ole">
            <mc:AlternateContent xmlns:mc="http://schemas.openxmlformats.org/markup-compatibility/2006">
              <mc:Choice xmlns:v="urn:schemas-microsoft-com:vml" Requires="v">
                <p:oleObj spid="_x0000_s9227" name="文档" r:id="rId4" imgW="10374707" imgH="3192281" progId="Word.Document.12">
                  <p:embed/>
                </p:oleObj>
              </mc:Choice>
              <mc:Fallback>
                <p:oleObj name="文档" r:id="rId4" imgW="10374707" imgH="3192281" progId="Word.Document.12">
                  <p:embed/>
                  <p:pic>
                    <p:nvPicPr>
                      <p:cNvPr id="0" name=""/>
                      <p:cNvPicPr/>
                      <p:nvPr/>
                    </p:nvPicPr>
                    <p:blipFill>
                      <a:blip r:embed="rId5"/>
                      <a:stretch>
                        <a:fillRect/>
                      </a:stretch>
                    </p:blipFill>
                    <p:spPr>
                      <a:xfrm>
                        <a:off x="841003" y="1388665"/>
                        <a:ext cx="10374312" cy="3192463"/>
                      </a:xfrm>
                      <a:prstGeom prst="rect">
                        <a:avLst/>
                      </a:prstGeom>
                    </p:spPr>
                  </p:pic>
                </p:oleObj>
              </mc:Fallback>
            </mc:AlternateContent>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478514057"/>
              </p:ext>
            </p:extLst>
          </p:nvPr>
        </p:nvGraphicFramePr>
        <p:xfrm>
          <a:off x="552971" y="980728"/>
          <a:ext cx="11233248" cy="4525963"/>
        </p:xfrm>
        <a:graphic>
          <a:graphicData uri="http://schemas.openxmlformats.org/drawingml/2006/table">
            <a:tbl>
              <a:tblPr/>
              <a:tblGrid>
                <a:gridCol w="1224136"/>
                <a:gridCol w="10009112"/>
              </a:tblGrid>
              <a:tr h="4525963">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倡议的提出与形成</a:t>
                      </a:r>
                      <a:endParaRPr lang="zh-CN" sz="2800" kern="100" baseline="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en-US" sz="2800" b="1" kern="100" baseline="0" dirty="0">
                          <a:effectLst/>
                          <a:latin typeface="Times New Roman"/>
                          <a:ea typeface="方正细黑一简体"/>
                          <a:cs typeface="Courier New"/>
                        </a:rPr>
                        <a:t>2013</a:t>
                      </a:r>
                      <a:r>
                        <a:rPr lang="zh-CN" sz="2800" b="1" kern="100" baseline="0" dirty="0">
                          <a:effectLst/>
                          <a:latin typeface="Times New Roman"/>
                          <a:ea typeface="方正细黑一简体"/>
                          <a:cs typeface="Times New Roman"/>
                        </a:rPr>
                        <a:t>年</a:t>
                      </a:r>
                      <a:r>
                        <a:rPr lang="en-US" sz="2800" b="1" kern="100" baseline="0" dirty="0">
                          <a:effectLst/>
                          <a:latin typeface="Times New Roman"/>
                          <a:ea typeface="方正细黑一简体"/>
                          <a:cs typeface="Courier New"/>
                        </a:rPr>
                        <a:t>9</a:t>
                      </a:r>
                      <a:r>
                        <a:rPr lang="zh-CN" sz="2800" b="1" kern="100" baseline="0" dirty="0">
                          <a:effectLst/>
                          <a:latin typeface="Times New Roman"/>
                          <a:ea typeface="方正细黑一简体"/>
                          <a:cs typeface="Times New Roman"/>
                        </a:rPr>
                        <a:t>月和</a:t>
                      </a:r>
                      <a:r>
                        <a:rPr lang="en-US" sz="2800" b="1" kern="100" baseline="0" dirty="0">
                          <a:effectLst/>
                          <a:latin typeface="Times New Roman"/>
                          <a:ea typeface="方正细黑一简体"/>
                          <a:cs typeface="Courier New"/>
                        </a:rPr>
                        <a:t>10</a:t>
                      </a:r>
                      <a:r>
                        <a:rPr lang="zh-CN" sz="2800" b="1" kern="100" baseline="0" dirty="0">
                          <a:effectLst/>
                          <a:latin typeface="Times New Roman"/>
                          <a:ea typeface="方正细黑一简体"/>
                          <a:cs typeface="Times New Roman"/>
                        </a:rPr>
                        <a:t>月，国家主席习近平在出访中亚和东南亚国家期间，先后提出共建</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丝绸之路经济带</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和</a:t>
                      </a:r>
                      <a:r>
                        <a:rPr lang="en-US" sz="2800" b="1" kern="100" baseline="0" dirty="0">
                          <a:effectLst/>
                          <a:latin typeface="Times New Roman"/>
                          <a:ea typeface="方正细黑一简体"/>
                          <a:cs typeface="Courier New"/>
                        </a:rPr>
                        <a:t>“21</a:t>
                      </a:r>
                      <a:r>
                        <a:rPr lang="zh-CN" sz="2800" b="1" kern="100" baseline="0" dirty="0">
                          <a:effectLst/>
                          <a:latin typeface="Times New Roman"/>
                          <a:ea typeface="方正细黑一简体"/>
                          <a:cs typeface="Times New Roman"/>
                        </a:rPr>
                        <a:t>世纪海上丝绸之路</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的重大倡议，并被简称为共建</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一带一路</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倡议；</a:t>
                      </a:r>
                      <a:r>
                        <a:rPr lang="en-US" sz="2800" b="1" kern="100" baseline="0" dirty="0">
                          <a:effectLst/>
                          <a:latin typeface="Times New Roman"/>
                          <a:ea typeface="方正细黑一简体"/>
                          <a:cs typeface="Courier New"/>
                        </a:rPr>
                        <a:t>2015</a:t>
                      </a:r>
                      <a:r>
                        <a:rPr lang="zh-CN" sz="2800" b="1" kern="100" baseline="0" dirty="0">
                          <a:effectLst/>
                          <a:latin typeface="Times New Roman"/>
                          <a:ea typeface="方正细黑一简体"/>
                          <a:cs typeface="Times New Roman"/>
                        </a:rPr>
                        <a:t>年</a:t>
                      </a:r>
                      <a:r>
                        <a:rPr lang="en-US" sz="2800" b="1" kern="100" baseline="0" dirty="0">
                          <a:effectLst/>
                          <a:latin typeface="Times New Roman"/>
                          <a:ea typeface="方正细黑一简体"/>
                          <a:cs typeface="Courier New"/>
                        </a:rPr>
                        <a:t>3</a:t>
                      </a:r>
                      <a:r>
                        <a:rPr lang="zh-CN" sz="2800" b="1" kern="100" baseline="0" dirty="0">
                          <a:effectLst/>
                          <a:latin typeface="Times New Roman"/>
                          <a:ea typeface="方正细黑一简体"/>
                          <a:cs typeface="Times New Roman"/>
                        </a:rPr>
                        <a:t>月，经国务院授权，国家发展改革委、外交部、商务部联合发布了《推动共建丝绸之路经济带和</a:t>
                      </a:r>
                      <a:r>
                        <a:rPr lang="en-US" sz="2800" b="1" kern="100" baseline="0" dirty="0">
                          <a:effectLst/>
                          <a:latin typeface="Times New Roman"/>
                          <a:ea typeface="方正细黑一简体"/>
                          <a:cs typeface="Courier New"/>
                        </a:rPr>
                        <a:t>21</a:t>
                      </a:r>
                      <a:r>
                        <a:rPr lang="zh-CN" sz="2800" b="1" kern="100" baseline="0" dirty="0">
                          <a:effectLst/>
                          <a:latin typeface="Times New Roman"/>
                          <a:ea typeface="方正细黑一简体"/>
                          <a:cs typeface="Times New Roman"/>
                        </a:rPr>
                        <a:t>世纪海上丝绸之路的愿景与行动》；</a:t>
                      </a:r>
                      <a:r>
                        <a:rPr lang="en-US" sz="2800" b="1" kern="100" baseline="0" dirty="0">
                          <a:effectLst/>
                          <a:latin typeface="Times New Roman"/>
                          <a:ea typeface="方正细黑一简体"/>
                          <a:cs typeface="Courier New"/>
                        </a:rPr>
                        <a:t>2017</a:t>
                      </a:r>
                      <a:r>
                        <a:rPr lang="zh-CN" sz="2800" b="1" kern="100" baseline="0" dirty="0">
                          <a:effectLst/>
                          <a:latin typeface="Times New Roman"/>
                          <a:ea typeface="方正细黑一简体"/>
                          <a:cs typeface="Times New Roman"/>
                        </a:rPr>
                        <a:t>年</a:t>
                      </a:r>
                      <a:r>
                        <a:rPr lang="en-US" sz="2800" b="1" kern="100" baseline="0" dirty="0">
                          <a:effectLst/>
                          <a:latin typeface="Times New Roman"/>
                          <a:ea typeface="方正细黑一简体"/>
                          <a:cs typeface="Courier New"/>
                        </a:rPr>
                        <a:t>5</a:t>
                      </a:r>
                      <a:r>
                        <a:rPr lang="zh-CN" sz="2800" b="1" kern="100" baseline="0" dirty="0">
                          <a:effectLst/>
                          <a:latin typeface="Times New Roman"/>
                          <a:ea typeface="方正细黑一简体"/>
                          <a:cs typeface="Times New Roman"/>
                        </a:rPr>
                        <a:t>月，推进</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一带一路</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建设工作督导小组办公室发布了《共建</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一带一路</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：理念、实践与中国的贡献》</a:t>
                      </a:r>
                      <a:endParaRPr lang="zh-CN" sz="2800" kern="100" baseline="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6656223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88640"/>
            <a:ext cx="10975658" cy="4525963"/>
          </a:xfrm>
        </p:spPr>
        <p:txBody>
          <a:bodyPr/>
          <a:lstStyle/>
          <a:p>
            <a:r>
              <a:rPr lang="zh-CN" altLang="en-US" b="1" dirty="0" smtClean="0"/>
              <a:t>续表</a:t>
            </a:r>
            <a:endParaRPr lang="zh-CN" altLang="en-US" b="1" dirty="0"/>
          </a:p>
        </p:txBody>
      </p:sp>
      <p:graphicFrame>
        <p:nvGraphicFramePr>
          <p:cNvPr id="4" name="表格 3"/>
          <p:cNvGraphicFramePr>
            <a:graphicFrameLocks noGrp="1"/>
          </p:cNvGraphicFramePr>
          <p:nvPr>
            <p:extLst>
              <p:ext uri="{D42A27DB-BD31-4B8C-83A1-F6EECF244321}">
                <p14:modId xmlns:p14="http://schemas.microsoft.com/office/powerpoint/2010/main" val="3784845653"/>
              </p:ext>
            </p:extLst>
          </p:nvPr>
        </p:nvGraphicFramePr>
        <p:xfrm>
          <a:off x="1273051" y="1089248"/>
          <a:ext cx="10009112" cy="4525963"/>
        </p:xfrm>
        <a:graphic>
          <a:graphicData uri="http://schemas.openxmlformats.org/drawingml/2006/table">
            <a:tbl>
              <a:tblPr/>
              <a:tblGrid>
                <a:gridCol w="1018678"/>
                <a:gridCol w="8990434"/>
              </a:tblGrid>
              <a:tr h="4525963">
                <a:tc>
                  <a:txBody>
                    <a:bodyPr/>
                    <a:lstStyle/>
                    <a:p>
                      <a:pPr algn="ctr">
                        <a:lnSpc>
                          <a:spcPct val="150000"/>
                        </a:lnSpc>
                        <a:spcAft>
                          <a:spcPts val="0"/>
                        </a:spcAft>
                        <a:tabLst>
                          <a:tab pos="1350645" algn="l"/>
                          <a:tab pos="2430780" algn="l"/>
                        </a:tabLst>
                      </a:pPr>
                      <a:r>
                        <a:rPr lang="zh-CN" sz="2800" b="1" kern="100" baseline="0">
                          <a:effectLst/>
                          <a:latin typeface="Times New Roman"/>
                          <a:ea typeface="方正细黑一简体"/>
                          <a:cs typeface="Times New Roman"/>
                        </a:rPr>
                        <a:t>十年来重要成就</a:t>
                      </a:r>
                      <a:endParaRPr lang="zh-CN" sz="2800" kern="100" baseline="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en-US" sz="2800" b="1" kern="100" baseline="0" dirty="0">
                          <a:effectLst/>
                          <a:latin typeface="Times New Roman"/>
                          <a:ea typeface="方正细黑一简体"/>
                          <a:cs typeface="Courier New"/>
                        </a:rPr>
                        <a:t>10</a:t>
                      </a:r>
                      <a:r>
                        <a:rPr lang="zh-CN" sz="2800" b="1" kern="100" baseline="0" dirty="0">
                          <a:effectLst/>
                          <a:latin typeface="Times New Roman"/>
                          <a:ea typeface="方正细黑一简体"/>
                          <a:cs typeface="Times New Roman"/>
                        </a:rPr>
                        <a:t>年来我国与</a:t>
                      </a:r>
                      <a:r>
                        <a:rPr lang="en-US" sz="2800" b="1" kern="100" baseline="0" dirty="0">
                          <a:effectLst/>
                          <a:latin typeface="Times New Roman"/>
                          <a:ea typeface="方正细黑一简体"/>
                          <a:cs typeface="Courier New"/>
                        </a:rPr>
                        <a:t>150</a:t>
                      </a:r>
                      <a:r>
                        <a:rPr lang="zh-CN" sz="2800" b="1" kern="100" baseline="0" dirty="0">
                          <a:effectLst/>
                          <a:latin typeface="Times New Roman"/>
                          <a:ea typeface="方正细黑一简体"/>
                          <a:cs typeface="Times New Roman"/>
                        </a:rPr>
                        <a:t>多个国家，</a:t>
                      </a:r>
                      <a:r>
                        <a:rPr lang="en-US" sz="2800" b="1" kern="100" baseline="0" dirty="0">
                          <a:effectLst/>
                          <a:latin typeface="Times New Roman"/>
                          <a:ea typeface="方正细黑一简体"/>
                          <a:cs typeface="Courier New"/>
                        </a:rPr>
                        <a:t>30</a:t>
                      </a:r>
                      <a:r>
                        <a:rPr lang="zh-CN" sz="2800" b="1" kern="100" baseline="0" dirty="0">
                          <a:effectLst/>
                          <a:latin typeface="Times New Roman"/>
                          <a:ea typeface="方正细黑一简体"/>
                          <a:cs typeface="Times New Roman"/>
                        </a:rPr>
                        <a:t>多个国际组织签署了</a:t>
                      </a:r>
                      <a:r>
                        <a:rPr lang="en-US" sz="2800" b="1" kern="100" baseline="0" dirty="0">
                          <a:effectLst/>
                          <a:latin typeface="Times New Roman"/>
                          <a:ea typeface="方正细黑一简体"/>
                          <a:cs typeface="Courier New"/>
                        </a:rPr>
                        <a:t>200</a:t>
                      </a:r>
                      <a:r>
                        <a:rPr lang="zh-CN" sz="2800" b="1" kern="100" baseline="0" dirty="0">
                          <a:effectLst/>
                          <a:latin typeface="Times New Roman"/>
                          <a:ea typeface="方正细黑一简体"/>
                          <a:cs typeface="Times New Roman"/>
                        </a:rPr>
                        <a:t>余份共建</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一带一路</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合作文件，涵盖贸易、投资、金融、科技、民生等众多领域。共建</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一带一路</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倡议核心理念被写入联合国、二十国集团、亚太经合组织等国际组织重要文件。越来越多的国家将本国发展规划和中国</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一带一路</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倡议对接，共建</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一带一路</a:t>
                      </a:r>
                      <a:r>
                        <a:rPr lang="en-US" sz="2800" b="1" kern="100" baseline="0" dirty="0">
                          <a:effectLst/>
                          <a:latin typeface="Times New Roman"/>
                          <a:ea typeface="方正细黑一简体"/>
                          <a:cs typeface="Courier New"/>
                        </a:rPr>
                        <a:t>”</a:t>
                      </a:r>
                      <a:r>
                        <a:rPr lang="zh-CN" sz="2800" b="1" kern="100" baseline="0" dirty="0">
                          <a:effectLst/>
                          <a:latin typeface="Times New Roman"/>
                          <a:ea typeface="方正细黑一简体"/>
                          <a:cs typeface="Times New Roman"/>
                        </a:rPr>
                        <a:t>逐渐从理念转化为行动，从愿景转变为现实</a:t>
                      </a:r>
                      <a:endParaRPr lang="zh-CN" sz="2800" kern="100" baseline="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0051552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43472" y="544873"/>
            <a:ext cx="11308232" cy="5476415"/>
          </a:xfrm>
        </p:spPr>
        <p:txBody>
          <a:bodyPr>
            <a:normAutofit lnSpcReduction="10000"/>
          </a:bodyPr>
          <a:lstStyle/>
          <a:p>
            <a:r>
              <a:rPr lang="zh-CN" altLang="en-US" b="1" dirty="0" smtClean="0"/>
              <a:t>续表</a:t>
            </a:r>
            <a:endParaRPr lang="en-US" altLang="zh-CN" b="1" dirty="0" smtClean="0"/>
          </a:p>
          <a:p>
            <a:endParaRPr lang="en-US" altLang="zh-CN" b="1" dirty="0"/>
          </a:p>
          <a:p>
            <a:endParaRPr lang="en-US" altLang="zh-CN" b="1" dirty="0" smtClean="0"/>
          </a:p>
          <a:p>
            <a:endParaRPr lang="en-US" altLang="zh-CN" b="1" dirty="0"/>
          </a:p>
          <a:p>
            <a:endParaRPr lang="en-US" altLang="zh-CN" b="1" dirty="0" smtClean="0"/>
          </a:p>
          <a:p>
            <a:endParaRPr lang="en-US" altLang="zh-CN" b="1" dirty="0"/>
          </a:p>
          <a:p>
            <a:pPr indent="713740" algn="just">
              <a:tabLst>
                <a:tab pos="1350645" algn="l"/>
                <a:tab pos="2430780" algn="l"/>
              </a:tabLst>
            </a:pPr>
            <a:r>
              <a:rPr lang="zh-CN" altLang="zh-CN" b="1" kern="100" dirty="0">
                <a:latin typeface="Times New Roman"/>
                <a:ea typeface="方正细黑一简体"/>
                <a:cs typeface="Times New Roman"/>
              </a:rPr>
              <a:t>共建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一带一路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日益成为促进国际交流合作的加速器、推动人类文明进步的新引擎。结合材料并运用《政治生活》的知识对此加以说明</a:t>
            </a:r>
            <a:r>
              <a:rPr lang="zh-CN" altLang="zh-CN" b="1" kern="100" dirty="0" smtClean="0">
                <a:latin typeface="Times New Roman"/>
                <a:ea typeface="方正细黑一简体"/>
                <a:cs typeface="Times New Roman"/>
              </a:rPr>
              <a:t>。</a:t>
            </a:r>
            <a:endParaRPr lang="zh-CN" altLang="en-US" b="1" dirty="0"/>
          </a:p>
        </p:txBody>
      </p:sp>
      <p:graphicFrame>
        <p:nvGraphicFramePr>
          <p:cNvPr id="4" name="表格 3"/>
          <p:cNvGraphicFramePr>
            <a:graphicFrameLocks noGrp="1"/>
          </p:cNvGraphicFramePr>
          <p:nvPr>
            <p:extLst>
              <p:ext uri="{D42A27DB-BD31-4B8C-83A1-F6EECF244321}">
                <p14:modId xmlns:p14="http://schemas.microsoft.com/office/powerpoint/2010/main" val="1361535831"/>
              </p:ext>
            </p:extLst>
          </p:nvPr>
        </p:nvGraphicFramePr>
        <p:xfrm>
          <a:off x="1236085" y="1320581"/>
          <a:ext cx="9259570" cy="3200400"/>
        </p:xfrm>
        <a:graphic>
          <a:graphicData uri="http://schemas.openxmlformats.org/drawingml/2006/table">
            <a:tbl>
              <a:tblPr/>
              <a:tblGrid>
                <a:gridCol w="1152525"/>
                <a:gridCol w="8107045"/>
              </a:tblGrid>
              <a:tr h="0">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倡议愿景</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1350645" algn="l"/>
                          <a:tab pos="2430780" algn="l"/>
                        </a:tabLst>
                      </a:pPr>
                      <a:r>
                        <a:rPr lang="en-US" sz="2800" b="1" kern="100" dirty="0">
                          <a:effectLst/>
                          <a:latin typeface="Times New Roman"/>
                          <a:ea typeface="方正细黑一简体"/>
                          <a:cs typeface="Courier New"/>
                        </a:rPr>
                        <a:t>2023</a:t>
                      </a:r>
                      <a:r>
                        <a:rPr lang="zh-CN" sz="2800" b="1" kern="100" dirty="0">
                          <a:effectLst/>
                          <a:latin typeface="Times New Roman"/>
                          <a:ea typeface="方正细黑一简体"/>
                          <a:cs typeface="Times New Roman"/>
                        </a:rPr>
                        <a:t>年</a:t>
                      </a:r>
                      <a:r>
                        <a:rPr lang="en-US" sz="2800" b="1" kern="100" dirty="0">
                          <a:effectLst/>
                          <a:latin typeface="Times New Roman"/>
                          <a:ea typeface="方正细黑一简体"/>
                          <a:cs typeface="Courier New"/>
                        </a:rPr>
                        <a:t>3</a:t>
                      </a:r>
                      <a:r>
                        <a:rPr lang="zh-CN" sz="2800" b="1" kern="100" dirty="0">
                          <a:effectLst/>
                          <a:latin typeface="Times New Roman"/>
                          <a:ea typeface="方正细黑一简体"/>
                          <a:cs typeface="Times New Roman"/>
                        </a:rPr>
                        <a:t>月，在中国共产党与世界政党高层对话会上，习近平主席发表题为《携手同行现代化之路》的主旨讲话时指出，我们愿同各国政党一道，推动共建</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一带一路</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高质量发展，加快全球发展倡议落地，培育全球发展新动能，构建全球发展共同体</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0051552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20745" y="548680"/>
            <a:ext cx="11953687"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本题是说明类主观题，结合材料，可从符合国家共同利益、符合时代主题、贡献中国智慧、符合全人类共同价值等角度作答。</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有效信息</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一带一路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合作文件，涵盖贸易、投资、金融、科技、民生等众多领域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可联系国家利益是国际关系的决定性因素，国家间的共同利益是国家合作的基础。有效信息</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：习近平主席的讲话：我们愿同各国政党一道，推动共建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一带一路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高质量发展，加快全球发展倡议落地，培育全球发展新动能，构建全球发展共同体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可联系时代主题、贡献中国智慧、完善全球治理体系、构建人类命运共同体</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80051552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0061"/>
            <a:ext cx="10975658" cy="5476415"/>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国家利益是国际关系的决定性因素，国家间的共同利益是国家合作的基础。共建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一带一路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符合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一带一路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沿线国家的共同利益，为促进国际交流合作、实现互利共赢搭建了合作平台。</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和平与发展是当今时代的主题，共建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一带一路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符合世界多极化和经济全球化趋势，有利于维护世界和平，促进共同发展。</a:t>
            </a:r>
            <a:r>
              <a:rPr lang="zh-CN" altLang="zh-CN" b="1" kern="100" dirty="0">
                <a:latin typeface="Times New Roman"/>
                <a:ea typeface="方正细黑一简体"/>
                <a:cs typeface="宋体"/>
              </a:rPr>
              <a:t>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一带一路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倡议秉持开放合作理念，弘扬全人类共同价值，为推动构建人类命运共同体贡献了中国智慧，有利于完善全球治理体系，推动国际关系民主化和人类文明进步</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80051552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3227540090"/>
              </p:ext>
            </p:extLst>
          </p:nvPr>
        </p:nvGraphicFramePr>
        <p:xfrm>
          <a:off x="123825" y="220935"/>
          <a:ext cx="11791950" cy="6448425"/>
        </p:xfrm>
        <a:graphic>
          <a:graphicData uri="http://schemas.openxmlformats.org/presentationml/2006/ole">
            <mc:AlternateContent xmlns:mc="http://schemas.openxmlformats.org/markup-compatibility/2006">
              <mc:Choice xmlns:v="urn:schemas-microsoft-com:vml" Requires="v">
                <p:oleObj spid="_x0000_s14346" name="文档" r:id="rId4" imgW="11810849" imgH="6452184" progId="Word.Document.12">
                  <p:embed/>
                </p:oleObj>
              </mc:Choice>
              <mc:Fallback>
                <p:oleObj name="文档" r:id="rId4" imgW="11810849" imgH="6452184" progId="Word.Document.12">
                  <p:embed/>
                  <p:pic>
                    <p:nvPicPr>
                      <p:cNvPr id="0" name=""/>
                      <p:cNvPicPr/>
                      <p:nvPr/>
                    </p:nvPicPr>
                    <p:blipFill>
                      <a:blip r:embed="rId5"/>
                      <a:stretch>
                        <a:fillRect/>
                      </a:stretch>
                    </p:blipFill>
                    <p:spPr>
                      <a:xfrm>
                        <a:off x="123825" y="220935"/>
                        <a:ext cx="11791950" cy="6448425"/>
                      </a:xfrm>
                      <a:prstGeom prst="rect">
                        <a:avLst/>
                      </a:prstGeom>
                    </p:spPr>
                  </p:pic>
                </p:oleObj>
              </mc:Fallback>
            </mc:AlternateContent>
          </a:graphicData>
        </a:graphic>
      </p:graphicFrame>
    </p:spTree>
    <p:extLst>
      <p:ext uri="{BB962C8B-B14F-4D97-AF65-F5344CB8AC3E}">
        <p14:creationId xmlns:p14="http://schemas.microsoft.com/office/powerpoint/2010/main" val="25172398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0" algn="just">
              <a:tabLst>
                <a:tab pos="1350645" algn="l"/>
                <a:tab pos="2430780" algn="l"/>
              </a:tabLst>
            </a:pPr>
            <a:r>
              <a:rPr lang="zh-CN" altLang="zh-CN" b="1" kern="100" dirty="0">
                <a:latin typeface="Times New Roman"/>
                <a:ea typeface="方正细黑一简体"/>
                <a:cs typeface="Times New Roman"/>
              </a:rPr>
              <a:t>法国等国家领导人相继访华，希望和中国携手合作，应对共同挑战。</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14</a:t>
            </a:r>
            <a:r>
              <a:rPr lang="zh-CN" altLang="zh-CN" b="1" kern="100" dirty="0">
                <a:latin typeface="Times New Roman"/>
                <a:ea typeface="方正细黑一简体"/>
                <a:cs typeface="Times New Roman"/>
              </a:rPr>
              <a:t>日，巴西总统来华进行国事访问，双方深化了全面战略伙伴关系，共同主张站在历史正确一边，践行真正的多边主义，推动全球治理体系朝着更加公正合理的方向发展。</a:t>
            </a:r>
            <a:endParaRPr lang="zh-CN" altLang="zh-CN" sz="1050" kern="100" dirty="0">
              <a:latin typeface="宋体"/>
              <a:cs typeface="Courier New"/>
            </a:endParaRPr>
          </a:p>
          <a:p>
            <a:pPr indent="713740" algn="just">
              <a:tabLst>
                <a:tab pos="1350645" algn="l"/>
                <a:tab pos="2430780" algn="l"/>
              </a:tabLst>
            </a:pPr>
            <a:r>
              <a:rPr lang="zh-CN" altLang="zh-CN" b="1" kern="100" dirty="0">
                <a:latin typeface="Times New Roman"/>
                <a:ea typeface="方正细黑一简体"/>
                <a:cs typeface="Times New Roman"/>
              </a:rPr>
              <a:t>结合材料，运用《政治生活》中中国外交的相关知识，分析中国特色大国外交如何书写新篇章</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496836094"/>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5626"/>
            <a:ext cx="10975658" cy="1083480"/>
          </a:xfrm>
        </p:spPr>
        <p:txBody>
          <a:bodyPr/>
          <a:lstStyle/>
          <a:p>
            <a:pPr indent="713740" algn="ctr">
              <a:tabLst>
                <a:tab pos="1350645" algn="l"/>
                <a:tab pos="2430780"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悟满分示例</a:t>
            </a:r>
            <a:r>
              <a:rPr lang="zh-CN" altLang="zh-CN" b="1" kern="100" dirty="0">
                <a:latin typeface="宋体"/>
                <a:ea typeface="MS Mincho"/>
                <a:cs typeface="MS Mincho"/>
              </a:rPr>
              <a:t>⇨</a:t>
            </a:r>
            <a:r>
              <a:rPr lang="zh-CN" altLang="zh-CN" b="1" kern="100" dirty="0">
                <a:latin typeface="Times New Roman"/>
                <a:ea typeface="方正细黑一简体"/>
                <a:cs typeface="Times New Roman"/>
              </a:rPr>
              <a:t>建思维模型</a:t>
            </a:r>
            <a:r>
              <a:rPr lang="en-US" altLang="zh-CN" b="1" kern="100" dirty="0" smtClean="0">
                <a:latin typeface="Times New Roman"/>
                <a:ea typeface="方正细黑一简体"/>
                <a:cs typeface="Courier New"/>
              </a:rPr>
              <a:t>]</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546683476"/>
              </p:ext>
            </p:extLst>
          </p:nvPr>
        </p:nvGraphicFramePr>
        <p:xfrm>
          <a:off x="609600" y="1673738"/>
          <a:ext cx="10975975" cy="4480560"/>
        </p:xfrm>
        <a:graphic>
          <a:graphicData uri="http://schemas.openxmlformats.org/drawingml/2006/table">
            <a:tbl>
              <a:tblPr/>
              <a:tblGrid>
                <a:gridCol w="10975975"/>
              </a:tblGrid>
              <a:tr h="3627470">
                <a:tc>
                  <a:txBody>
                    <a:bodyPr/>
                    <a:lstStyle/>
                    <a:p>
                      <a:pPr algn="l">
                        <a:lnSpc>
                          <a:spcPct val="150000"/>
                        </a:lnSpc>
                        <a:spcAft>
                          <a:spcPts val="0"/>
                        </a:spcAft>
                        <a:tabLst>
                          <a:tab pos="1350645" algn="l"/>
                          <a:tab pos="2430780" algn="l"/>
                        </a:tabLst>
                      </a:pPr>
                      <a:r>
                        <a:rPr lang="zh-CN" sz="2800" b="1" kern="100" baseline="0" dirty="0">
                          <a:solidFill>
                            <a:srgbClr val="7030A0"/>
                          </a:solidFill>
                          <a:effectLst/>
                          <a:latin typeface="Times New Roman"/>
                          <a:ea typeface="方正细黑一简体"/>
                          <a:cs typeface="Times New Roman"/>
                        </a:rPr>
                        <a:t>满分示例：</a:t>
                      </a:r>
                      <a:r>
                        <a:rPr lang="zh-CN" sz="2800" b="1" kern="100" baseline="0" dirty="0">
                          <a:effectLst/>
                          <a:latin typeface="Times New Roman"/>
                          <a:ea typeface="方正细黑一简体"/>
                          <a:cs typeface="宋体"/>
                        </a:rPr>
                        <a:t>①</a:t>
                      </a:r>
                      <a:r>
                        <a:rPr lang="zh-CN" sz="2800" b="1" kern="100" baseline="0" dirty="0">
                          <a:effectLst/>
                          <a:latin typeface="Times New Roman"/>
                          <a:ea typeface="方正细黑一简体"/>
                          <a:cs typeface="Times New Roman"/>
                        </a:rPr>
                        <a:t>坚持以习近平外交思想为指引，为新时代的中国外交提供根本遵循和行动指南。</a:t>
                      </a:r>
                      <a:r>
                        <a:rPr lang="zh-CN" sz="2800" b="1" kern="100" baseline="0" dirty="0">
                          <a:effectLst/>
                          <a:latin typeface="Times New Roman"/>
                          <a:ea typeface="方正细黑一简体"/>
                          <a:cs typeface="宋体"/>
                        </a:rPr>
                        <a:t>②</a:t>
                      </a:r>
                      <a:r>
                        <a:rPr lang="zh-CN" sz="2800" b="1" kern="100" baseline="0" dirty="0">
                          <a:effectLst/>
                          <a:latin typeface="Times New Roman"/>
                          <a:ea typeface="方正细黑一简体"/>
                          <a:cs typeface="Times New Roman"/>
                        </a:rPr>
                        <a:t>我国坚持独立自主的和平外交政策，推动国际关系民主化，维护国际公平与正义。</a:t>
                      </a:r>
                      <a:r>
                        <a:rPr lang="zh-CN" sz="2800" b="1" kern="100" baseline="0" dirty="0">
                          <a:effectLst/>
                          <a:latin typeface="Times New Roman"/>
                          <a:ea typeface="方正细黑一简体"/>
                          <a:cs typeface="宋体"/>
                        </a:rPr>
                        <a:t>③</a:t>
                      </a:r>
                      <a:r>
                        <a:rPr lang="zh-CN" sz="2800" b="1" kern="100" baseline="0" dirty="0">
                          <a:effectLst/>
                          <a:latin typeface="Times New Roman"/>
                          <a:ea typeface="方正细黑一简体"/>
                          <a:cs typeface="Times New Roman"/>
                        </a:rPr>
                        <a:t>维护世界和平、促进共同发展是我国外交政策的宗旨，坚持合作共赢，努力成为世界和平的建设者、全球发展的贡献者。</a:t>
                      </a:r>
                      <a:r>
                        <a:rPr lang="zh-CN" sz="2800" b="1" kern="100" baseline="0" dirty="0">
                          <a:effectLst/>
                          <a:latin typeface="Times New Roman"/>
                          <a:ea typeface="方正细黑一简体"/>
                          <a:cs typeface="宋体"/>
                        </a:rPr>
                        <a:t>④</a:t>
                      </a:r>
                      <a:r>
                        <a:rPr lang="zh-CN" sz="2800" b="1" kern="100" baseline="0" dirty="0">
                          <a:effectLst/>
                          <a:latin typeface="Times New Roman"/>
                          <a:ea typeface="方正细黑一简体"/>
                          <a:cs typeface="Times New Roman"/>
                        </a:rPr>
                        <a:t>积极构建人类命运共同体，践行真正的多边主义，完善全球治理体系，为构建公平正义的新秩序贡献中国智慧和中国方案。</a:t>
                      </a:r>
                      <a:endParaRPr lang="zh-CN" sz="2800" kern="100" baseline="0" dirty="0">
                        <a:effectLst/>
                        <a:latin typeface="宋体"/>
                        <a:cs typeface="Courier New"/>
                      </a:endParaRPr>
                    </a:p>
                  </a:txBody>
                  <a:tcPr marL="64776" marR="64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9683609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386240"/>
            <a:ext cx="10975658" cy="6024057"/>
          </a:xfrm>
        </p:spPr>
        <p:txBody>
          <a:bodyPr>
            <a:normAutofit/>
          </a:bodyPr>
          <a:lstStyle/>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启迪感悟：</a:t>
            </a:r>
            <a:r>
              <a:rPr lang="zh-CN" altLang="zh-CN" b="1" kern="100" dirty="0">
                <a:latin typeface="Times New Roman"/>
                <a:ea typeface="方正细黑一简体"/>
                <a:cs typeface="宋体"/>
              </a:rPr>
              <a:t>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坚持以习近平外交思想为指引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在材料中没有直接体现，这一点不易答出；</a:t>
            </a:r>
            <a:r>
              <a:rPr lang="zh-CN" altLang="zh-CN" b="1" kern="100" dirty="0">
                <a:latin typeface="Times New Roman"/>
                <a:ea typeface="方正细黑一简体"/>
                <a:cs typeface="宋体"/>
              </a:rPr>
              <a:t>④</a:t>
            </a:r>
            <a:r>
              <a:rPr lang="zh-CN" altLang="zh-CN" b="1" kern="100" dirty="0">
                <a:latin typeface="Times New Roman"/>
                <a:ea typeface="方正细黑一简体"/>
                <a:cs typeface="Times New Roman"/>
              </a:rPr>
              <a:t>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构建人类命运共同体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贡献中国智慧和中国方案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这样的表述易忽视。以上两点既属于教材知识，也属于时政表述，答题时注意灵活运用。</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7030A0"/>
                </a:solidFill>
                <a:latin typeface="Times New Roman"/>
                <a:ea typeface="方正细黑一简体"/>
                <a:cs typeface="Times New Roman"/>
              </a:rPr>
              <a:t>类题建模</a:t>
            </a:r>
            <a:r>
              <a:rPr lang="zh-CN" altLang="zh-CN" b="1" kern="100" dirty="0">
                <a:latin typeface="Times New Roman"/>
                <a:ea typeface="方正细黑一简体"/>
                <a:cs typeface="Times New Roman"/>
              </a:rPr>
              <a:t>：回答中国在国际事务中如何做某事的题目时，首先要将根本遵循和行动指南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习近平外交思想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答出，然后再从主权国家的权利和义务、国际关系的决定性因素、反对霸权主义和强权政治、独立自主的和平外交政策以及坚持走和平发展道路、构建人类命运共同体等角度结合材料信息筛选作答</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49683609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1778856263"/>
              </p:ext>
            </p:extLst>
          </p:nvPr>
        </p:nvGraphicFramePr>
        <p:xfrm>
          <a:off x="180975" y="116632"/>
          <a:ext cx="11791950" cy="6657975"/>
        </p:xfrm>
        <a:graphic>
          <a:graphicData uri="http://schemas.openxmlformats.org/presentationml/2006/ole">
            <mc:AlternateContent xmlns:mc="http://schemas.openxmlformats.org/markup-compatibility/2006">
              <mc:Choice xmlns:v="urn:schemas-microsoft-com:vml" Requires="v">
                <p:oleObj spid="_x0000_s16393" name="文档" r:id="rId4" imgW="11829908" imgH="6654691" progId="Word.Document.12">
                  <p:embed/>
                </p:oleObj>
              </mc:Choice>
              <mc:Fallback>
                <p:oleObj name="文档" r:id="rId4" imgW="11829908" imgH="6654691" progId="Word.Document.12">
                  <p:embed/>
                  <p:pic>
                    <p:nvPicPr>
                      <p:cNvPr id="0" name=""/>
                      <p:cNvPicPr/>
                      <p:nvPr/>
                    </p:nvPicPr>
                    <p:blipFill>
                      <a:blip r:embed="rId5"/>
                      <a:stretch>
                        <a:fillRect/>
                      </a:stretch>
                    </p:blipFill>
                    <p:spPr>
                      <a:xfrm>
                        <a:off x="180975" y="116632"/>
                        <a:ext cx="11791950" cy="6657975"/>
                      </a:xfrm>
                      <a:prstGeom prst="rect">
                        <a:avLst/>
                      </a:prstGeom>
                    </p:spPr>
                  </p:pic>
                </p:oleObj>
              </mc:Fallback>
            </mc:AlternateContent>
          </a:graphicData>
        </a:graphic>
      </p:graphicFrame>
    </p:spTree>
    <p:extLst>
      <p:ext uri="{BB962C8B-B14F-4D97-AF65-F5344CB8AC3E}">
        <p14:creationId xmlns:p14="http://schemas.microsoft.com/office/powerpoint/2010/main" val="149683609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43472" y="386240"/>
            <a:ext cx="11308232" cy="6024057"/>
          </a:xfrm>
        </p:spPr>
        <p:txBody>
          <a:bodyPr>
            <a:normAutofit/>
          </a:bodyPr>
          <a:lstStyle/>
          <a:p>
            <a:pPr indent="713740" algn="just">
              <a:tabLst>
                <a:tab pos="1350645" algn="l"/>
                <a:tab pos="2430780" algn="l"/>
              </a:tabLst>
            </a:pPr>
            <a:r>
              <a:rPr lang="zh-CN" altLang="zh-CN" b="1" kern="100" dirty="0">
                <a:latin typeface="Times New Roman"/>
                <a:ea typeface="方正细黑一简体"/>
                <a:cs typeface="Times New Roman"/>
              </a:rPr>
              <a:t>中华民族自古以来就有天下大同、协和万邦的良善理念。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一带一路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倡议提出十年间，</a:t>
            </a:r>
            <a:r>
              <a:rPr lang="en-US" altLang="zh-CN" b="1" kern="100" dirty="0">
                <a:latin typeface="Times New Roman"/>
                <a:ea typeface="方正细黑一简体"/>
                <a:cs typeface="Courier New"/>
              </a:rPr>
              <a:t>150</a:t>
            </a:r>
            <a:r>
              <a:rPr lang="zh-CN" altLang="zh-CN" b="1" kern="100" dirty="0">
                <a:latin typeface="Times New Roman"/>
                <a:ea typeface="方正细黑一简体"/>
                <a:cs typeface="Times New Roman"/>
              </a:rPr>
              <a:t>多个国家和</a:t>
            </a:r>
            <a:r>
              <a:rPr lang="en-US" altLang="zh-CN" b="1" kern="100" dirty="0">
                <a:latin typeface="Times New Roman"/>
                <a:ea typeface="方正细黑一简体"/>
                <a:cs typeface="Courier New"/>
              </a:rPr>
              <a:t>30</a:t>
            </a:r>
            <a:r>
              <a:rPr lang="zh-CN" altLang="zh-CN" b="1" kern="100" dirty="0">
                <a:latin typeface="Times New Roman"/>
                <a:ea typeface="方正细黑一简体"/>
                <a:cs typeface="Times New Roman"/>
              </a:rPr>
              <a:t>多个国际组织与中国签署共建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一带一路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合作文件，形成</a:t>
            </a:r>
            <a:r>
              <a:rPr lang="en-US" altLang="zh-CN" b="1" kern="100" dirty="0">
                <a:latin typeface="Times New Roman"/>
                <a:ea typeface="方正细黑一简体"/>
                <a:cs typeface="Courier New"/>
              </a:rPr>
              <a:t>3 000</a:t>
            </a:r>
            <a:r>
              <a:rPr lang="zh-CN" altLang="zh-CN" b="1" kern="100" dirty="0">
                <a:latin typeface="Times New Roman"/>
                <a:ea typeface="方正细黑一简体"/>
                <a:cs typeface="Times New Roman"/>
              </a:rPr>
              <a:t>多个合作项目，拉动近万亿美元投资规模，为沿线国家创造</a:t>
            </a:r>
            <a:r>
              <a:rPr lang="en-US" altLang="zh-CN" b="1" kern="100" dirty="0">
                <a:latin typeface="Times New Roman"/>
                <a:ea typeface="方正细黑一简体"/>
                <a:cs typeface="Courier New"/>
              </a:rPr>
              <a:t>42</a:t>
            </a:r>
            <a:r>
              <a:rPr lang="zh-CN" altLang="zh-CN" b="1" kern="100" dirty="0">
                <a:latin typeface="Times New Roman"/>
                <a:ea typeface="方正细黑一简体"/>
                <a:cs typeface="Times New Roman"/>
              </a:rPr>
              <a:t>万个工作岗位。</a:t>
            </a:r>
            <a:r>
              <a:rPr lang="en-US" altLang="zh-CN" b="1" kern="100" dirty="0">
                <a:latin typeface="Times New Roman"/>
                <a:ea typeface="方正细黑一简体"/>
                <a:cs typeface="Courier New"/>
              </a:rPr>
              <a:t>2013</a:t>
            </a:r>
            <a:r>
              <a:rPr lang="zh-CN" altLang="zh-CN" b="1" kern="100" dirty="0">
                <a:latin typeface="Times New Roman"/>
                <a:ea typeface="方正细黑一简体"/>
                <a:cs typeface="Times New Roman"/>
              </a:rPr>
              <a:t>年至</a:t>
            </a:r>
            <a:r>
              <a:rPr lang="en-US" altLang="zh-CN" b="1" kern="100" dirty="0">
                <a:latin typeface="Times New Roman"/>
                <a:ea typeface="方正细黑一简体"/>
                <a:cs typeface="Courier New"/>
              </a:rPr>
              <a:t>2018</a:t>
            </a:r>
            <a:r>
              <a:rPr lang="zh-CN" altLang="zh-CN" b="1" kern="100" dirty="0">
                <a:latin typeface="Times New Roman"/>
                <a:ea typeface="方正细黑一简体"/>
                <a:cs typeface="Times New Roman"/>
              </a:rPr>
              <a:t>年间，中国对外援助的</a:t>
            </a:r>
            <a:r>
              <a:rPr lang="en-US" altLang="zh-CN" b="1" kern="100" dirty="0">
                <a:latin typeface="Times New Roman"/>
                <a:ea typeface="方正细黑一简体"/>
                <a:cs typeface="Courier New"/>
              </a:rPr>
              <a:t>45%</a:t>
            </a:r>
            <a:r>
              <a:rPr lang="zh-CN" altLang="zh-CN" b="1" kern="100" dirty="0">
                <a:latin typeface="Times New Roman"/>
                <a:ea typeface="方正细黑一简体"/>
                <a:cs typeface="Times New Roman"/>
              </a:rPr>
              <a:t>流向了非洲；中国已与</a:t>
            </a:r>
            <a:r>
              <a:rPr lang="en-US" altLang="zh-CN" b="1" kern="100" dirty="0">
                <a:latin typeface="Times New Roman"/>
                <a:ea typeface="方正细黑一简体"/>
                <a:cs typeface="Courier New"/>
              </a:rPr>
              <a:t>29</a:t>
            </a:r>
            <a:r>
              <a:rPr lang="zh-CN" altLang="zh-CN" b="1" kern="100" dirty="0">
                <a:latin typeface="Times New Roman"/>
                <a:ea typeface="方正细黑一简体"/>
                <a:cs typeface="Times New Roman"/>
              </a:rPr>
              <a:t>个国家共同发起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一带一路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绿色发展伙伴关系倡议，积极开展绿色基建、绿色能源、绿色金融等多领域国际合作；中国坚定维护以联合国为核心的国际体系和以国际法为基础的国际秩序，累计派出</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万多人次参加联合国维和行动，中国主张以和平方式解决国际争端，为维护国际和地区和平提供建设性方案</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149683609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188640"/>
            <a:ext cx="10975658" cy="2810267"/>
          </a:xfrm>
        </p:spPr>
        <p:txBody>
          <a:bodyPr/>
          <a:lstStyle/>
          <a:p>
            <a:pPr indent="713740" algn="just">
              <a:tabLst>
                <a:tab pos="1350645" algn="l"/>
                <a:tab pos="2430780" algn="l"/>
              </a:tabLst>
            </a:pPr>
            <a:r>
              <a:rPr lang="zh-CN" altLang="zh-CN" b="1" kern="100" dirty="0">
                <a:latin typeface="Times New Roman"/>
                <a:ea typeface="方正细黑一简体"/>
                <a:cs typeface="Times New Roman"/>
              </a:rPr>
              <a:t>结合材料，阐释说明十年间中国构建人类命运共同体的生动实践。</a:t>
            </a:r>
            <a:endParaRPr lang="zh-CN" altLang="zh-CN" sz="1050" kern="100" dirty="0">
              <a:latin typeface="宋体"/>
              <a:cs typeface="Courier New"/>
            </a:endParaRPr>
          </a:p>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本题为阐释说明类试题。本题知识限定不明确，需要依据设问指向和材料有效信息检索相关知识点。一般来说，阐释对某个事物的认识，可以从是什么、为什么、怎么样的角度分析</a:t>
            </a:r>
            <a:r>
              <a:rPr lang="zh-CN" altLang="zh-CN" b="1" kern="100" dirty="0" smtClean="0">
                <a:latin typeface="Times New Roman"/>
                <a:ea typeface="方正细黑一简体"/>
                <a:cs typeface="Times New Roman"/>
              </a:rPr>
              <a:t>。</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212083496"/>
              </p:ext>
            </p:extLst>
          </p:nvPr>
        </p:nvGraphicFramePr>
        <p:xfrm>
          <a:off x="568191" y="3108920"/>
          <a:ext cx="11089232" cy="3200400"/>
        </p:xfrm>
        <a:graphic>
          <a:graphicData uri="http://schemas.openxmlformats.org/drawingml/2006/table">
            <a:tbl>
              <a:tblPr/>
              <a:tblGrid>
                <a:gridCol w="8064896"/>
                <a:gridCol w="3024336"/>
              </a:tblGrid>
              <a:tr h="0">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材料信息</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链接知识</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l">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中国共产党是为中国人民谋幸福、为中华民族谋复兴的党，也是为人类谋进步、为世界谋大同的党</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中国共产党的性质和宗旨</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Times New Roman"/>
                        </a:rPr>
                        <a:t>中华民族自古以来就有天下大同、协和万邦的良善理念</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我国的外交政策</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1723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68640"/>
            <a:ext cx="10975658" cy="4525963"/>
          </a:xfrm>
        </p:spPr>
        <p:txBody>
          <a:bodyPr/>
          <a:lstStyle/>
          <a:p>
            <a:r>
              <a:rPr lang="zh-CN" altLang="en-US" b="1" dirty="0" smtClean="0"/>
              <a:t>续表</a:t>
            </a:r>
            <a:endParaRPr lang="zh-CN" altLang="en-US" b="1" dirty="0"/>
          </a:p>
        </p:txBody>
      </p:sp>
      <p:graphicFrame>
        <p:nvGraphicFramePr>
          <p:cNvPr id="4" name="表格 3"/>
          <p:cNvGraphicFramePr>
            <a:graphicFrameLocks noGrp="1"/>
          </p:cNvGraphicFramePr>
          <p:nvPr>
            <p:extLst>
              <p:ext uri="{D42A27DB-BD31-4B8C-83A1-F6EECF244321}">
                <p14:modId xmlns:p14="http://schemas.microsoft.com/office/powerpoint/2010/main" val="2984635199"/>
              </p:ext>
            </p:extLst>
          </p:nvPr>
        </p:nvGraphicFramePr>
        <p:xfrm>
          <a:off x="1082675" y="1460728"/>
          <a:ext cx="10029825" cy="3840480"/>
        </p:xfrm>
        <a:graphic>
          <a:graphicData uri="http://schemas.openxmlformats.org/drawingml/2006/table">
            <a:tbl>
              <a:tblPr/>
              <a:tblGrid>
                <a:gridCol w="6038351"/>
                <a:gridCol w="3991474"/>
              </a:tblGrid>
              <a:tr h="0">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Times New Roman"/>
                        </a:rPr>
                        <a:t>习近平主席相继提出共建</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一带一路</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倡议、全球发展倡议、全球安全倡议、全球文明倡议</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习近平外交思想、中国特色大国外交</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l">
                        <a:lnSpc>
                          <a:spcPct val="150000"/>
                        </a:lnSpc>
                        <a:spcAft>
                          <a:spcPts val="0"/>
                        </a:spcAft>
                        <a:tabLst>
                          <a:tab pos="1350645" algn="l"/>
                          <a:tab pos="2430780" algn="l"/>
                        </a:tabLst>
                      </a:pP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一带一路</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倡议提出十年的成就</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a:effectLst/>
                          <a:latin typeface="Times New Roman"/>
                          <a:ea typeface="方正细黑一简体"/>
                          <a:cs typeface="Times New Roman"/>
                        </a:rPr>
                        <a:t>当今时代的主题</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l">
                        <a:lnSpc>
                          <a:spcPct val="150000"/>
                        </a:lnSpc>
                        <a:spcAft>
                          <a:spcPts val="0"/>
                        </a:spcAft>
                        <a:tabLst>
                          <a:tab pos="1350645" algn="l"/>
                          <a:tab pos="2430780" algn="l"/>
                        </a:tabLst>
                      </a:pPr>
                      <a:r>
                        <a:rPr lang="zh-CN" sz="2800" b="1" kern="100">
                          <a:effectLst/>
                          <a:latin typeface="Times New Roman"/>
                          <a:ea typeface="方正细黑一简体"/>
                          <a:cs typeface="Times New Roman"/>
                        </a:rPr>
                        <a:t>中国坚定维护以联合国为核心的国际体系和以国际法为基础的国际秩序</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350645" algn="l"/>
                          <a:tab pos="2430780" algn="l"/>
                        </a:tabLst>
                      </a:pPr>
                      <a:r>
                        <a:rPr lang="zh-CN" sz="2800" b="1" kern="100" dirty="0">
                          <a:effectLst/>
                          <a:latin typeface="Times New Roman"/>
                          <a:ea typeface="方正细黑一简体"/>
                          <a:cs typeface="Times New Roman"/>
                        </a:rPr>
                        <a:t>中国与联合国的关系</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172398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4881" y="908720"/>
            <a:ext cx="11085415" cy="4978559"/>
          </a:xfrm>
        </p:spPr>
        <p:txBody>
          <a:bodyPr>
            <a:normAutofit/>
          </a:bodyPr>
          <a:lstStyle/>
          <a:p>
            <a:pPr indent="713740" algn="just">
              <a:tabLst>
                <a:tab pos="1350645" algn="l"/>
                <a:tab pos="2430780"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Times New Roman"/>
                <a:ea typeface="方正细黑一简体"/>
                <a:cs typeface="宋体"/>
              </a:rPr>
              <a:t>①</a:t>
            </a:r>
            <a:r>
              <a:rPr lang="zh-CN" altLang="zh-CN" b="1" kern="100" dirty="0">
                <a:latin typeface="Times New Roman"/>
                <a:ea typeface="方正细黑一简体"/>
                <a:cs typeface="Times New Roman"/>
              </a:rPr>
              <a:t>中国共产党作为无产阶级政党的性质、宗旨和先进性决定了党既是为中国人民谋幸福的政党，也是中国构建人类命运共同体生动实践的领导力量和推动人类文明进步的重要力量。</a:t>
            </a:r>
            <a:r>
              <a:rPr lang="zh-CN" altLang="zh-CN" b="1" kern="100" dirty="0">
                <a:latin typeface="Times New Roman"/>
                <a:ea typeface="方正细黑一简体"/>
                <a:cs typeface="宋体"/>
              </a:rPr>
              <a:t>②</a:t>
            </a:r>
            <a:r>
              <a:rPr lang="zh-CN" altLang="zh-CN" b="1" kern="100" dirty="0">
                <a:latin typeface="Times New Roman"/>
                <a:ea typeface="方正细黑一简体"/>
                <a:cs typeface="Times New Roman"/>
              </a:rPr>
              <a:t>习近平外交思想为新时代的中国外交提供了根本遵循和行动指南，为中国构建人类命运共同体的实践指明了方向。</a:t>
            </a:r>
            <a:r>
              <a:rPr lang="zh-CN" altLang="zh-CN" b="1" kern="100" dirty="0">
                <a:latin typeface="Times New Roman"/>
                <a:ea typeface="方正细黑一简体"/>
                <a:cs typeface="宋体"/>
              </a:rPr>
              <a:t>③</a:t>
            </a:r>
            <a:r>
              <a:rPr lang="zh-CN" altLang="zh-CN" b="1" kern="100" dirty="0">
                <a:latin typeface="Times New Roman"/>
                <a:ea typeface="方正细黑一简体"/>
                <a:cs typeface="Times New Roman"/>
              </a:rPr>
              <a:t>中华民族自古就是爱好和平的民族，中国坚持和完善独立自主的和平外交政策。中国构建人类命运共同体的生动实践展示了中国历史底蕴深厚的文明大国形象</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96764365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92500"/>
          </a:bodyPr>
          <a:lstStyle/>
          <a:p>
            <a:pPr lvl="0" indent="0" algn="just">
              <a:tabLst>
                <a:tab pos="1350645" algn="l"/>
                <a:tab pos="2430780" algn="l"/>
              </a:tabLst>
            </a:pPr>
            <a:r>
              <a:rPr lang="zh-CN" altLang="zh-CN" b="1" kern="100" dirty="0">
                <a:solidFill>
                  <a:prstClr val="black"/>
                </a:solidFill>
                <a:latin typeface="Times New Roman"/>
                <a:ea typeface="方正细黑一简体"/>
                <a:cs typeface="宋体"/>
              </a:rPr>
              <a:t>④</a:t>
            </a:r>
            <a:r>
              <a:rPr lang="zh-CN" altLang="zh-CN" b="1" kern="100" dirty="0">
                <a:solidFill>
                  <a:prstClr val="black"/>
                </a:solidFill>
                <a:latin typeface="Times New Roman"/>
                <a:ea typeface="方正细黑一简体"/>
                <a:cs typeface="Times New Roman"/>
              </a:rPr>
              <a:t>和平与发展是当今时代的主题。中国构建人类命运共同体的生动实践充分说明，中国是维护世界和平与稳定的坚定力量，是世界经济发展的重要推动者，为各国发展提供了广阔机遇，为开放型世界经济的发展提供了重要动力。</a:t>
            </a:r>
            <a:r>
              <a:rPr lang="zh-CN" altLang="zh-CN" b="1" kern="100" dirty="0">
                <a:solidFill>
                  <a:prstClr val="black"/>
                </a:solidFill>
                <a:latin typeface="Times New Roman"/>
                <a:ea typeface="方正细黑一简体"/>
                <a:cs typeface="宋体"/>
              </a:rPr>
              <a:t>⑤</a:t>
            </a:r>
            <a:r>
              <a:rPr lang="zh-CN" altLang="zh-CN" b="1" kern="100" dirty="0">
                <a:solidFill>
                  <a:prstClr val="black"/>
                </a:solidFill>
                <a:latin typeface="Times New Roman"/>
                <a:ea typeface="方正细黑一简体"/>
                <a:cs typeface="Times New Roman"/>
              </a:rPr>
              <a:t>中国维护联合国在全球治理中的核心地位，积极践行《联合国宪章》的宗旨和原则。中国构建人类命运共同体的生动实践坚持了对话协商、共建共享、合作共赢、绿色低碳，有利于建设一个持久和平、普遍安全、共同繁荣、开放包容、清洁美丽的世界</a:t>
            </a:r>
            <a:r>
              <a:rPr lang="zh-CN" altLang="zh-CN" b="1" kern="100" dirty="0" smtClean="0">
                <a:solidFill>
                  <a:prstClr val="black"/>
                </a:solidFill>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96764365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5B4F8144-4A4C-49D0-8686-75E2289521F3}"/>
              </a:ext>
            </a:extLst>
          </p:cNvPr>
          <p:cNvPicPr>
            <a:picLocks noChangeAspect="1"/>
          </p:cNvPicPr>
          <p:nvPr/>
        </p:nvPicPr>
        <p:blipFill rotWithShape="1">
          <a:blip r:embed="rId2">
            <a:extLst>
              <a:ext uri="{28A0092B-C50C-407E-A947-70E740481C1C}">
                <a14:useLocalDpi xmlns:a14="http://schemas.microsoft.com/office/drawing/2010/main" val="0"/>
              </a:ext>
            </a:extLst>
          </a:blip>
          <a:srcRect l="27319" t="49999" b="-3333"/>
          <a:stretch/>
        </p:blipFill>
        <p:spPr>
          <a:xfrm flipH="1">
            <a:off x="3670117" y="0"/>
            <a:ext cx="8521883" cy="6253316"/>
          </a:xfrm>
          <a:prstGeom prst="rect">
            <a:avLst/>
          </a:prstGeom>
          <a:effectLst>
            <a:outerShdw blurRad="76200" dist="12700" dir="8100000" sy="-23000" kx="800400" algn="br" rotWithShape="0">
              <a:prstClr val="black">
                <a:alpha val="20000"/>
              </a:prstClr>
            </a:outerShdw>
          </a:effectLst>
        </p:spPr>
      </p:pic>
      <p:sp>
        <p:nvSpPr>
          <p:cNvPr id="2" name="等腰三角形 1"/>
          <p:cNvSpPr/>
          <p:nvPr/>
        </p:nvSpPr>
        <p:spPr>
          <a:xfrm>
            <a:off x="10660358" y="5039443"/>
            <a:ext cx="1557909" cy="1557909"/>
          </a:xfrm>
          <a:prstGeom prst="triangle">
            <a:avLst/>
          </a:prstGeom>
          <a:solidFill>
            <a:schemeClr val="tx2">
              <a:lumMod val="20000"/>
              <a:lumOff val="80000"/>
            </a:schemeClr>
          </a:solidFill>
          <a:ln>
            <a:noFill/>
          </a:ln>
          <a:effectLst>
            <a:outerShdw blurRad="50800" dist="38100" dir="10800000" algn="r" rotWithShape="0">
              <a:prstClr val="black">
                <a:alpha val="40000"/>
              </a:prstClr>
            </a:outerShdw>
          </a:effectLst>
          <a:scene3d>
            <a:camera prst="isometricLeft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3801" y="0"/>
            <a:ext cx="1773305" cy="1773305"/>
          </a:xfrm>
          <a:prstGeom prst="triangl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 xmlns:a16="http://schemas.microsoft.com/office/drawing/2014/main" id="{04F8B5F7-4C40-45B7-BC8C-CBD9DE0BE7D6}"/>
              </a:ext>
            </a:extLst>
          </p:cNvPr>
          <p:cNvSpPr/>
          <p:nvPr/>
        </p:nvSpPr>
        <p:spPr>
          <a:xfrm rot="2700000">
            <a:off x="1078633" y="5365548"/>
            <a:ext cx="757595" cy="75759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816131"/>
          <p:cNvSpPr txBox="1"/>
          <p:nvPr/>
        </p:nvSpPr>
        <p:spPr>
          <a:xfrm>
            <a:off x="2209155" y="2060848"/>
            <a:ext cx="8352928" cy="2862322"/>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a:solidFill>
                  <a:schemeClr val="accent6">
                    <a:lumMod val="75000"/>
                  </a:schemeClr>
                </a:solidFill>
                <a:latin typeface="Times New Roman" panose="02020603050405020304" pitchFamily="18" charset="0"/>
                <a:cs typeface="Times New Roman" panose="02020603050405020304" pitchFamily="18" charset="0"/>
                <a:hlinkClick r:id="rId3" action="ppaction://hlinkfile"/>
              </a:rPr>
              <a:t>“</a:t>
            </a:r>
            <a:r>
              <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hlinkClick r:id="rId3" action="ppaction://hlinkfile"/>
              </a:rPr>
              <a:t>课时跟踪检测</a:t>
            </a:r>
            <a:r>
              <a:rPr lang="zh-CN" altLang="zh-CN" sz="3000" b="1" dirty="0">
                <a:solidFill>
                  <a:schemeClr val="accent6">
                    <a:lumMod val="75000"/>
                  </a:schemeClr>
                </a:solidFill>
                <a:latin typeface="方正细黑一简体" panose="03000509000000000000" pitchFamily="65" charset="-122"/>
                <a:ea typeface="方正细黑一简体" panose="03000509000000000000" pitchFamily="65" charset="-122"/>
                <a:cs typeface="Times New Roman" panose="02020603050405020304" pitchFamily="18" charset="0"/>
                <a:hlinkClick r:id="rId3" action="ppaction://hlinkfile"/>
              </a:rPr>
              <a:t>”</a:t>
            </a:r>
            <a:r>
              <a:rPr lang="zh-CN" altLang="zh-CN" sz="3000" b="1" dirty="0" smtClean="0">
                <a:solidFill>
                  <a:schemeClr val="accent6">
                    <a:lumMod val="75000"/>
                  </a:schemeClr>
                </a:solidFill>
                <a:latin typeface="方正细黑一简体" panose="03000509000000000000" pitchFamily="65" charset="-122"/>
                <a:ea typeface="方正细黑一简体" panose="03000509000000000000" pitchFamily="65" charset="-122"/>
                <a:hlinkClick r:id="rId3" action="ppaction://hlinkfile"/>
              </a:rPr>
              <a:t>见</a:t>
            </a:r>
            <a:r>
              <a:rPr lang="zh-CN" altLang="en-US" sz="3000" b="1" dirty="0" smtClean="0">
                <a:solidFill>
                  <a:schemeClr val="accent6">
                    <a:lumMod val="75000"/>
                  </a:schemeClr>
                </a:solidFill>
                <a:latin typeface="方正艺黑简体" panose="03000509000000000000" pitchFamily="65" charset="-122"/>
                <a:ea typeface="方正艺黑简体" panose="03000509000000000000" pitchFamily="65" charset="-122"/>
                <a:hlinkClick r:id="rId3" action="ppaction://hlinkfile"/>
              </a:rPr>
              <a:t>必修</a:t>
            </a:r>
            <a:r>
              <a:rPr lang="en-US" altLang="zh-CN" sz="3000" b="1" dirty="0" smtClean="0">
                <a:solidFill>
                  <a:schemeClr val="accent6">
                    <a:lumMod val="75000"/>
                  </a:schemeClr>
                </a:solidFill>
                <a:latin typeface="方正艺黑简体" panose="03000509000000000000" pitchFamily="65" charset="-122"/>
                <a:ea typeface="方正艺黑简体" panose="03000509000000000000" pitchFamily="65" charset="-122"/>
                <a:hlinkClick r:id="rId3" action="ppaction://hlinkfile"/>
              </a:rPr>
              <a:t>2</a:t>
            </a:r>
            <a:r>
              <a:rPr lang="zh-CN" altLang="zh-CN" sz="3000" b="1" dirty="0" smtClean="0">
                <a:solidFill>
                  <a:schemeClr val="accent6">
                    <a:lumMod val="75000"/>
                  </a:schemeClr>
                </a:solidFill>
                <a:latin typeface="方正细黑一简体" panose="03000509000000000000" pitchFamily="65" charset="-122"/>
                <a:ea typeface="方正细黑一简体" panose="03000509000000000000" pitchFamily="65" charset="-122"/>
                <a:cs typeface="Times New Roman" panose="02020603050405020304" pitchFamily="18" charset="0"/>
                <a:hlinkClick r:id="rId3" action="ppaction://hlinkfile"/>
              </a:rPr>
              <a:t>“</a:t>
            </a:r>
            <a:r>
              <a:rPr lang="zh-CN" altLang="en-US" sz="3000" b="1" dirty="0" smtClean="0">
                <a:solidFill>
                  <a:schemeClr val="accent6">
                    <a:lumMod val="75000"/>
                  </a:schemeClr>
                </a:solidFill>
                <a:latin typeface="方正细黑一简体" panose="03000509000000000000" pitchFamily="65" charset="-122"/>
                <a:ea typeface="方正细黑一简体" panose="03000509000000000000" pitchFamily="65" charset="-122"/>
                <a:hlinkClick r:id="rId3" action="ppaction://hlinkfile"/>
              </a:rPr>
              <a:t>专题检测</a:t>
            </a:r>
            <a:r>
              <a:rPr lang="zh-CN" altLang="zh-CN" sz="3000" b="1" dirty="0" smtClean="0">
                <a:solidFill>
                  <a:schemeClr val="accent6">
                    <a:lumMod val="75000"/>
                  </a:schemeClr>
                </a:solidFill>
                <a:latin typeface="Times New Roman" panose="02020603050405020304" pitchFamily="18" charset="0"/>
                <a:ea typeface="方正少儿简体" panose="03000509000000000000" pitchFamily="65" charset="-122"/>
                <a:cs typeface="Times New Roman" panose="02020603050405020304" pitchFamily="18" charset="0"/>
                <a:hlinkClick r:id="rId3" action="ppaction://hlinkfile"/>
              </a:rPr>
              <a:t>（</a:t>
            </a:r>
            <a:r>
              <a:rPr lang="zh-CN" altLang="en-US" sz="3000" b="1" dirty="0" smtClean="0">
                <a:solidFill>
                  <a:schemeClr val="accent6">
                    <a:lumMod val="75000"/>
                  </a:schemeClr>
                </a:solidFill>
                <a:latin typeface="方正细黑一简体" panose="03000509000000000000" pitchFamily="65" charset="-122"/>
                <a:ea typeface="方正细黑一简体" panose="03000509000000000000" pitchFamily="65" charset="-122"/>
                <a:hlinkClick r:id="rId3" action="ppaction://hlinkfile"/>
              </a:rPr>
              <a:t>六</a:t>
            </a:r>
            <a:r>
              <a:rPr lang="zh-CN" altLang="zh-CN" sz="3000" b="1" dirty="0" smtClean="0">
                <a:solidFill>
                  <a:schemeClr val="accent6">
                    <a:lumMod val="75000"/>
                  </a:schemeClr>
                </a:solidFill>
                <a:latin typeface="Times New Roman" panose="02020603050405020304" pitchFamily="18" charset="0"/>
                <a:ea typeface="方正少儿简体" panose="03000509000000000000" pitchFamily="65" charset="-122"/>
                <a:cs typeface="Times New Roman" panose="02020603050405020304" pitchFamily="18" charset="0"/>
                <a:hlinkClick r:id="rId3" action="ppaction://hlinkfile"/>
              </a:rPr>
              <a:t>）</a:t>
            </a:r>
            <a:r>
              <a:rPr lang="en-US" altLang="zh-CN" sz="3000" b="1" dirty="0" smtClean="0">
                <a:solidFill>
                  <a:schemeClr val="accent6">
                    <a:lumMod val="75000"/>
                  </a:schemeClr>
                </a:solidFill>
                <a:latin typeface="Times New Roman" panose="02020603050405020304" pitchFamily="18" charset="0"/>
                <a:cs typeface="Times New Roman" panose="02020603050405020304" pitchFamily="18" charset="0"/>
                <a:hlinkClick r:id="rId3" action="ppaction://hlinkfile"/>
              </a:rPr>
              <a:t>”</a:t>
            </a:r>
            <a:endParaRPr lang="en-US" altLang="zh-CN" sz="3000" b="1" dirty="0" smtClean="0">
              <a:solidFill>
                <a:schemeClr val="accent6">
                  <a:lumMod val="75000"/>
                </a:schemeClr>
              </a:solidFill>
              <a:latin typeface="Times New Roman" panose="02020603050405020304" pitchFamily="18" charset="0"/>
              <a:cs typeface="Times New Roman" panose="02020603050405020304" pitchFamily="18" charset="0"/>
            </a:endParaRPr>
          </a:p>
          <a:p>
            <a:pPr algn="ctr" fontAlgn="base">
              <a:lnSpc>
                <a:spcPct val="150000"/>
              </a:lnSpc>
              <a:spcBef>
                <a:spcPct val="0"/>
              </a:spcBef>
              <a:spcAft>
                <a:spcPct val="0"/>
              </a:spcAft>
            </a:pPr>
            <a:r>
              <a:rPr lang="zh-CN" altLang="en-US" sz="3200" b="1" dirty="0">
                <a:solidFill>
                  <a:schemeClr val="accent6">
                    <a:lumMod val="75000"/>
                  </a:schemeClr>
                </a:solidFill>
                <a:effectLst>
                  <a:outerShdw blurRad="38100" dist="38100" dir="2700000" algn="tl">
                    <a:srgbClr val="C0C0C0"/>
                  </a:outerShdw>
                </a:effectLst>
                <a:latin typeface="Times New Roman" pitchFamily="18" charset="0"/>
                <a:ea typeface="宋体" pitchFamily="2" charset="-122"/>
              </a:rPr>
              <a:t> </a:t>
            </a:r>
            <a:r>
              <a:rPr lang="en-US" altLang="zh-CN" sz="3200" b="1" dirty="0">
                <a:solidFill>
                  <a:schemeClr val="accent6">
                    <a:lumMod val="75000"/>
                  </a:schemeClr>
                </a:solidFill>
                <a:latin typeface="隶书" pitchFamily="49" charset="-122"/>
                <a:ea typeface="隶书" pitchFamily="49" charset="-122"/>
              </a:rPr>
              <a:t>(</a:t>
            </a:r>
            <a:r>
              <a:rPr lang="zh-CN" altLang="zh-CN" sz="3200" b="1" dirty="0">
                <a:solidFill>
                  <a:schemeClr val="accent6">
                    <a:lumMod val="75000"/>
                  </a:schemeClr>
                </a:solidFill>
                <a:latin typeface="隶书" pitchFamily="49" charset="-122"/>
                <a:ea typeface="隶书" pitchFamily="49" charset="-122"/>
              </a:rPr>
              <a:t>单击进入电子文档</a:t>
            </a:r>
            <a:r>
              <a:rPr lang="en-US" altLang="zh-CN" sz="3200" b="1" dirty="0" smtClean="0">
                <a:solidFill>
                  <a:schemeClr val="accent6">
                    <a:lumMod val="75000"/>
                  </a:schemeClr>
                </a:solidFill>
                <a:latin typeface="隶书" pitchFamily="49" charset="-122"/>
                <a:ea typeface="隶书" pitchFamily="49" charset="-122"/>
              </a:rPr>
              <a:t>)</a:t>
            </a:r>
            <a:endParaRPr lang="en-US" altLang="zh-CN" sz="3000" b="1" dirty="0" smtClean="0">
              <a:solidFill>
                <a:schemeClr val="accent6">
                  <a:lumMod val="75000"/>
                </a:schemeClr>
              </a:solidFill>
              <a:latin typeface="Times New Roman" panose="02020603050405020304" pitchFamily="18" charset="0"/>
              <a:cs typeface="Times New Roman" panose="02020603050405020304" pitchFamily="18" charset="0"/>
            </a:endParaRPr>
          </a:p>
          <a:p>
            <a:pPr algn="ctr" fontAlgn="base">
              <a:lnSpc>
                <a:spcPct val="150000"/>
              </a:lnSpc>
              <a:spcBef>
                <a:spcPct val="0"/>
              </a:spcBef>
              <a:spcAft>
                <a:spcPct val="0"/>
              </a:spcAft>
            </a:pPr>
            <a:r>
              <a:rPr lang="en-US" altLang="zh-CN" sz="3000" b="1" dirty="0" smtClean="0">
                <a:solidFill>
                  <a:schemeClr val="accent6">
                    <a:lumMod val="75000"/>
                  </a:schemeClr>
                </a:solidFill>
                <a:latin typeface="+mj-ea"/>
                <a:ea typeface="+mj-ea"/>
                <a:hlinkClick r:id="rId4" action="ppaction://hlinkfile"/>
              </a:rPr>
              <a:t>《</a:t>
            </a:r>
            <a:r>
              <a:rPr lang="zh-CN" altLang="en-US" sz="3000" b="1" dirty="0">
                <a:solidFill>
                  <a:schemeClr val="accent6">
                    <a:lumMod val="75000"/>
                  </a:schemeClr>
                </a:solidFill>
                <a:latin typeface="方正细黑一简体" panose="03000509000000000000" pitchFamily="65" charset="-122"/>
                <a:ea typeface="方正细黑一简体" panose="03000509000000000000" pitchFamily="65" charset="-122"/>
                <a:hlinkClick r:id="rId4" action="ppaction://hlinkfile"/>
              </a:rPr>
              <a:t>政治生活</a:t>
            </a:r>
            <a:r>
              <a:rPr lang="en-US" altLang="zh-CN" sz="3000" b="1" dirty="0" smtClean="0">
                <a:solidFill>
                  <a:schemeClr val="accent6">
                    <a:lumMod val="75000"/>
                  </a:schemeClr>
                </a:solidFill>
                <a:latin typeface="+mj-ea"/>
                <a:ea typeface="+mj-ea"/>
                <a:hlinkClick r:id="rId4" action="ppaction://hlinkfile"/>
              </a:rPr>
              <a:t>》</a:t>
            </a:r>
            <a:r>
              <a:rPr lang="zh-CN" altLang="en-US" sz="3000" b="1" dirty="0">
                <a:solidFill>
                  <a:schemeClr val="accent6">
                    <a:lumMod val="75000"/>
                  </a:schemeClr>
                </a:solidFill>
                <a:latin typeface="方正细黑一简体" panose="03000509000000000000" pitchFamily="65" charset="-122"/>
                <a:ea typeface="方正细黑一简体" panose="03000509000000000000" pitchFamily="65" charset="-122"/>
                <a:hlinkClick r:id="rId4" action="ppaction://hlinkfile"/>
              </a:rPr>
              <a:t>命题热点押题练</a:t>
            </a:r>
            <a:endParaRPr lang="en-US" altLang="zh-CN" sz="3000" b="1" dirty="0">
              <a:solidFill>
                <a:schemeClr val="accent6">
                  <a:lumMod val="75000"/>
                </a:schemeClr>
              </a:solidFill>
              <a:latin typeface="方正细黑一简体" panose="03000509000000000000" pitchFamily="65" charset="-122"/>
              <a:ea typeface="方正细黑一简体" panose="03000509000000000000" pitchFamily="65" charset="-122"/>
            </a:endParaRPr>
          </a:p>
          <a:p>
            <a:pPr algn="ctr" fontAlgn="base">
              <a:lnSpc>
                <a:spcPct val="150000"/>
              </a:lnSpc>
              <a:spcBef>
                <a:spcPct val="0"/>
              </a:spcBef>
              <a:spcAft>
                <a:spcPct val="0"/>
              </a:spcAft>
            </a:pPr>
            <a:r>
              <a:rPr kumimoji="0" lang="zh-CN" altLang="en-US" sz="2800" b="1" i="0" u="none" strike="noStrike" cap="none" normalizeH="0" baseline="0" dirty="0" smtClean="0">
                <a:ln>
                  <a:noFill/>
                </a:ln>
                <a:solidFill>
                  <a:schemeClr val="accent6">
                    <a:lumMod val="75000"/>
                  </a:schemeClr>
                </a:solidFill>
                <a:effectLst>
                  <a:outerShdw blurRad="38100" dist="38100" dir="2700000" algn="tl">
                    <a:srgbClr val="C0C0C0"/>
                  </a:outerShdw>
                </a:effectLst>
                <a:latin typeface="Times New Roman" pitchFamily="18" charset="0"/>
                <a:ea typeface="宋体" pitchFamily="2" charset="-122"/>
              </a:rPr>
              <a:t> </a:t>
            </a:r>
            <a:r>
              <a:rPr kumimoji="0" lang="en-US"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a:t>
            </a:r>
            <a:r>
              <a:rPr kumimoji="0" lang="zh-CN"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单击进入电子文档</a:t>
            </a:r>
            <a:r>
              <a:rPr kumimoji="0" lang="en-US" altLang="zh-CN" sz="2800" b="1" i="0" u="none" strike="noStrike" cap="none" normalizeH="0" baseline="0" dirty="0" smtClean="0">
                <a:ln>
                  <a:noFill/>
                </a:ln>
                <a:solidFill>
                  <a:schemeClr val="accent6">
                    <a:lumMod val="75000"/>
                  </a:schemeClr>
                </a:solidFill>
                <a:effectLst/>
                <a:latin typeface="隶书" pitchFamily="49" charset="-122"/>
                <a:ea typeface="隶书" pitchFamily="49" charset="-122"/>
              </a:rPr>
              <a:t>)</a:t>
            </a:r>
            <a:endParaRPr kumimoji="0" lang="zh-CN" altLang="zh-CN" sz="2800" b="0" i="0" u="none" strike="noStrike" cap="none" normalizeH="0" baseline="0" dirty="0" smtClean="0">
              <a:ln>
                <a:noFill/>
              </a:ln>
              <a:solidFill>
                <a:schemeClr val="accent6">
                  <a:lumMod val="75000"/>
                </a:schemeClr>
              </a:solidFill>
              <a:effectLst/>
              <a:latin typeface="Arial" pitchFamily="34" charset="0"/>
              <a:ea typeface="宋体" pitchFamily="2"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3">
            <a:extLst>
              <a:ext uri="{FF2B5EF4-FFF2-40B4-BE49-F238E27FC236}">
                <a16:creationId xmlns:a16="http://schemas.microsoft.com/office/drawing/2014/main" xmlns="" id="{1CD3011A-D770-4ADD-B8D6-06D473A0B317}"/>
              </a:ext>
            </a:extLst>
          </p:cNvPr>
          <p:cNvSpPr/>
          <p:nvPr/>
        </p:nvSpPr>
        <p:spPr>
          <a:xfrm rot="2700000">
            <a:off x="593063" y="3892821"/>
            <a:ext cx="1584319" cy="1584319"/>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圆角 14">
            <a:extLst>
              <a:ext uri="{FF2B5EF4-FFF2-40B4-BE49-F238E27FC236}">
                <a16:creationId xmlns:a16="http://schemas.microsoft.com/office/drawing/2014/main" xmlns="" id="{FBD49784-AF34-49B3-9348-134C91FE0092}"/>
              </a:ext>
            </a:extLst>
          </p:cNvPr>
          <p:cNvSpPr/>
          <p:nvPr/>
        </p:nvSpPr>
        <p:spPr>
          <a:xfrm rot="2700000">
            <a:off x="924057" y="4223815"/>
            <a:ext cx="922330" cy="92233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矩形 17">
            <a:extLst>
              <a:ext uri="{FF2B5EF4-FFF2-40B4-BE49-F238E27FC236}">
                <a16:creationId xmlns:a16="http://schemas.microsoft.com/office/drawing/2014/main" xmlns="" id="{04F8B5F7-4C40-45B7-BC8C-CBD9DE0BE7D6}"/>
              </a:ext>
            </a:extLst>
          </p:cNvPr>
          <p:cNvSpPr/>
          <p:nvPr/>
        </p:nvSpPr>
        <p:spPr>
          <a:xfrm rot="2700000">
            <a:off x="11159752" y="1403153"/>
            <a:ext cx="757595" cy="757595"/>
          </a:xfrm>
          <a:prstGeom prst="rect">
            <a:avLst/>
          </a:prstGeom>
          <a:no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矩形 18">
            <a:extLst>
              <a:ext uri="{FF2B5EF4-FFF2-40B4-BE49-F238E27FC236}">
                <a16:creationId xmlns:a16="http://schemas.microsoft.com/office/drawing/2014/main" xmlns="" id="{FB4A82CE-A4FB-4207-B695-27B2733E42DC}"/>
              </a:ext>
            </a:extLst>
          </p:cNvPr>
          <p:cNvSpPr/>
          <p:nvPr/>
        </p:nvSpPr>
        <p:spPr>
          <a:xfrm rot="2700000">
            <a:off x="9286003" y="5469030"/>
            <a:ext cx="1113692" cy="111369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1924393" y="2388991"/>
            <a:ext cx="8779581" cy="1175706"/>
          </a:xfrm>
          <a:prstGeom prst="rect">
            <a:avLst/>
          </a:prstGeom>
          <a:ln>
            <a:noFill/>
          </a:ln>
        </p:spPr>
        <p:txBody>
          <a:bodyPr wrap="square">
            <a:spAutoFit/>
            <a:scene3d>
              <a:camera prst="orthographicFront"/>
              <a:lightRig rig="threePt" dir="t"/>
            </a:scene3d>
            <a:sp3d contourW="12700"/>
          </a:bodyPr>
          <a:lstStyle/>
          <a:p>
            <a:pPr algn="ctr">
              <a:lnSpc>
                <a:spcPct val="130000"/>
              </a:lnSpc>
              <a:defRPr/>
            </a:pPr>
            <a:r>
              <a:rPr lang="zh-CN" altLang="en-US" sz="6000" b="1" dirty="0">
                <a:solidFill>
                  <a:prstClr val="black"/>
                </a:solidFill>
                <a:latin typeface="微软雅黑" pitchFamily="34" charset="-122"/>
                <a:ea typeface="微软雅黑" pitchFamily="34" charset="-122"/>
              </a:rPr>
              <a:t>本课结束</a:t>
            </a:r>
          </a:p>
        </p:txBody>
      </p:sp>
      <p:sp>
        <p:nvSpPr>
          <p:cNvPr id="17" name="矩形 16"/>
          <p:cNvSpPr/>
          <p:nvPr/>
        </p:nvSpPr>
        <p:spPr>
          <a:xfrm>
            <a:off x="3361283" y="4032794"/>
            <a:ext cx="6100024" cy="507831"/>
          </a:xfrm>
          <a:prstGeom prst="rect">
            <a:avLst/>
          </a:prstGeom>
          <a:ln>
            <a:noFill/>
          </a:ln>
        </p:spPr>
        <p:txBody>
          <a:bodyPr wrap="square">
            <a:spAutoFit/>
            <a:scene3d>
              <a:camera prst="orthographicFront"/>
              <a:lightRig rig="threePt" dir="t"/>
            </a:scene3d>
            <a:sp3d contourW="12700"/>
          </a:bodyPr>
          <a:lstStyle/>
          <a:p>
            <a:pPr algn="ctr" defTabSz="1218565"/>
            <a:r>
              <a:rPr lang="zh-CN" altLang="en-US" sz="2400" b="1" dirty="0">
                <a:solidFill>
                  <a:srgbClr val="A0263A"/>
                </a:solidFill>
                <a:latin typeface="微软雅黑" pitchFamily="34" charset="-122"/>
                <a:ea typeface="微软雅黑" pitchFamily="34" charset="-122"/>
              </a:rPr>
              <a:t>更多精彩内容请登录：</a:t>
            </a:r>
            <a:r>
              <a:rPr lang="en-US" altLang="zh-CN" sz="2700" b="1" dirty="0" smtClean="0">
                <a:solidFill>
                  <a:srgbClr val="A0263A"/>
                </a:solidFill>
                <a:latin typeface="Times New Roman" panose="02020603050405020304" pitchFamily="18" charset="0"/>
                <a:ea typeface="微软雅黑" pitchFamily="34" charset="-122"/>
                <a:cs typeface="Times New Roman" panose="02020603050405020304" pitchFamily="18" charset="0"/>
              </a:rPr>
              <a:t>www.zghkt.cn</a:t>
            </a:r>
            <a:endParaRPr lang="zh-CN" altLang="en-US" sz="2700" b="1" dirty="0">
              <a:solidFill>
                <a:srgbClr val="A0263A"/>
              </a:solidFill>
              <a:latin typeface="Times New Roman" panose="02020603050405020304" pitchFamily="18" charset="0"/>
              <a:ea typeface="微软雅黑" pitchFamily="34" charset="-122"/>
              <a:cs typeface="Times New Roman" panose="02020603050405020304" pitchFamily="18" charset="0"/>
            </a:endParaRPr>
          </a:p>
        </p:txBody>
      </p:sp>
      <p:pic>
        <p:nvPicPr>
          <p:cNvPr id="20" name="Picture 2" descr="\\Rm-美编\本地磁盘（F）\1一帆融媒公司文件\企业文化相关资料\LOGO\023.jpg"/>
          <p:cNvPicPr>
            <a:picLocks noChangeAspect="1" noChangeArrowheads="1"/>
          </p:cNvPicPr>
          <p:nvPr/>
        </p:nvPicPr>
        <p:blipFill>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553971" y="145759"/>
            <a:ext cx="2542231" cy="1123001"/>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20">
            <a:extLst>
              <a:ext uri="{FF2B5EF4-FFF2-40B4-BE49-F238E27FC236}">
                <a16:creationId xmlns="" xmlns:a16="http://schemas.microsoft.com/office/drawing/2014/main" id="{33EC920B-4183-44B1-AB8B-702A35A39045}"/>
              </a:ext>
            </a:extLst>
          </p:cNvPr>
          <p:cNvSpPr/>
          <p:nvPr/>
        </p:nvSpPr>
        <p:spPr>
          <a:xfrm>
            <a:off x="2845229" y="2231241"/>
            <a:ext cx="6937911" cy="2575214"/>
          </a:xfrm>
          <a:prstGeom prst="rect">
            <a:avLst/>
          </a:prstGeom>
          <a:noFill/>
          <a:ln w="12700" cap="flat" cmpd="sng" algn="ctr">
            <a:solidFill>
              <a:srgbClr val="9900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defRPr/>
            </a:pPr>
            <a:endParaRPr lang="zh-CN" altLang="en-US" kern="0" smtClean="0">
              <a:solidFill>
                <a:prstClr val="white"/>
              </a:solidFill>
              <a:ea typeface="思源黑体"/>
            </a:endParaRPr>
          </a:p>
        </p:txBody>
      </p:sp>
    </p:spTree>
    <p:extLst>
      <p:ext uri="{BB962C8B-B14F-4D97-AF65-F5344CB8AC3E}">
        <p14:creationId xmlns:p14="http://schemas.microsoft.com/office/powerpoint/2010/main" val="24223419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622</TotalTime>
  <Words>8561</Words>
  <Application>Microsoft Office PowerPoint</Application>
  <PresentationFormat>自定义</PresentationFormat>
  <Paragraphs>266</Paragraphs>
  <Slides>93</Slides>
  <Notes>0</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93</vt:i4>
      </vt:variant>
    </vt:vector>
  </HeadingPairs>
  <TitlesOfParts>
    <vt:vector size="95" baseType="lpstr">
      <vt:lpstr>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192</cp:revision>
  <dcterms:created xsi:type="dcterms:W3CDTF">2021-04-02T06:41:31Z</dcterms:created>
  <dcterms:modified xsi:type="dcterms:W3CDTF">2023-12-01T00:36:54Z</dcterms:modified>
</cp:coreProperties>
</file>